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60" r:id="rId6"/>
    <p:sldId id="264" r:id="rId7"/>
    <p:sldId id="261" r:id="rId8"/>
  </p:sldIdLst>
  <p:sldSz cx="9144000" cy="6858000" type="screen4x3"/>
  <p:notesSz cx="6889750" cy="10021888"/>
  <p:defaultTextStyle>
    <a:defPPr>
      <a:defRPr lang="fr-FR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54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3546" y="-120"/>
      </p:cViewPr>
      <p:guideLst>
        <p:guide orient="horz" pos="3157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597" y="1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1908858B-74F8-4322-A8E2-F472D5CE6157}" type="datetimeFigureOut">
              <a:rPr lang="fr-FR" smtClean="0"/>
              <a:pPr/>
              <a:t>15/07/2017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5" y="4760398"/>
            <a:ext cx="5511800" cy="4509850"/>
          </a:xfrm>
          <a:prstGeom prst="rect">
            <a:avLst/>
          </a:prstGeom>
        </p:spPr>
        <p:txBody>
          <a:bodyPr vert="horz" lIns="96634" tIns="48317" rIns="96634" bIns="48317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597" y="9519054"/>
            <a:ext cx="2985558" cy="50109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48C082E8-9C68-4859-BAA6-39F71992B56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10150" cy="37592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082E8-9C68-4859-BAA6-39F71992B560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189514" y="4616339"/>
            <a:ext cx="6510723" cy="4893119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082E8-9C68-4859-BAA6-39F71992B560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082E8-9C68-4859-BAA6-39F71992B560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082E8-9C68-4859-BAA6-39F71992B560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082E8-9C68-4859-BAA6-39F71992B560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261855" y="4537416"/>
            <a:ext cx="6438382" cy="4732830"/>
          </a:xfrm>
        </p:spPr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082E8-9C68-4859-BAA6-39F71992B560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C082E8-9C68-4859-BAA6-39F71992B560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BD04E-C57A-4252-9A7B-87A448B5CC57}" type="datetime1">
              <a:rPr lang="fr-FR" smtClean="0"/>
              <a:pPr/>
              <a:t>15/07/2017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8E6-DFA2-408F-84C5-F830BB9728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813-2445-425F-8214-99B3D7374AC8}" type="datetime1">
              <a:rPr lang="fr-FR" smtClean="0"/>
              <a:pPr/>
              <a:t>15/07/2017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8E6-DFA2-408F-84C5-F830BB9728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BAB16-BCB3-4E65-A2D2-AAE87D599469}" type="datetime1">
              <a:rPr lang="fr-FR" smtClean="0"/>
              <a:pPr/>
              <a:t>15/07/2017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8E6-DFA2-408F-84C5-F830BB9728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BAEE-90D7-446B-A57F-58412C1AFE94}" type="datetime1">
              <a:rPr lang="fr-FR" smtClean="0"/>
              <a:pPr/>
              <a:t>15/07/2017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8E6-DFA2-408F-84C5-F830BB9728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CA831-05F9-420E-BB79-157C19B16308}" type="datetime1">
              <a:rPr lang="fr-FR" smtClean="0"/>
              <a:pPr/>
              <a:t>15/07/2017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8E6-DFA2-408F-84C5-F830BB9728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DE6B6-9F15-458A-859C-D193A595EAFE}" type="datetime1">
              <a:rPr lang="fr-FR" smtClean="0"/>
              <a:pPr/>
              <a:t>15/07/2017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8E6-DFA2-408F-84C5-F830BB9728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C9750-5C38-4675-BB57-C48FCB4E654C}" type="datetime1">
              <a:rPr lang="fr-FR" smtClean="0"/>
              <a:pPr/>
              <a:t>15/07/2017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8E6-DFA2-408F-84C5-F830BB9728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0756-80ED-4199-BDE2-CEE79EB187C6}" type="datetime1">
              <a:rPr lang="fr-FR" smtClean="0"/>
              <a:pPr/>
              <a:t>15/07/2017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8E6-DFA2-408F-84C5-F830BB9728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E58F0-B52D-49B1-A73A-4A6B5C80FCF5}" type="datetime1">
              <a:rPr lang="fr-FR" smtClean="0"/>
              <a:pPr/>
              <a:t>15/07/2017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8E6-DFA2-408F-84C5-F830BB9728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7C1E1-9C2F-4AB3-9F38-904E5F1904D3}" type="datetime1">
              <a:rPr lang="fr-FR" smtClean="0"/>
              <a:pPr/>
              <a:t>15/07/2017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8E6-DFA2-408F-84C5-F830BB9728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7E593-76D6-493D-8D57-6D303590E7CF}" type="datetime1">
              <a:rPr lang="fr-FR" smtClean="0"/>
              <a:pPr/>
              <a:t>15/07/2017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8E6-DFA2-408F-84C5-F830BB9728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94480-8800-415D-8359-B871E7934D79}" type="datetime1">
              <a:rPr lang="fr-FR" smtClean="0"/>
              <a:pPr/>
              <a:t>15/07/2017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878E6-DFA2-408F-84C5-F830BB97289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2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1296144"/>
          </a:xfrm>
        </p:spPr>
        <p:txBody>
          <a:bodyPr>
            <a:normAutofit/>
          </a:bodyPr>
          <a:lstStyle/>
          <a:p>
            <a:r>
              <a:rPr lang="fr-FR" sz="4000" b="1" dirty="0">
                <a:latin typeface="Comic Sans MS" pitchFamily="66" charset="0"/>
              </a:rPr>
              <a:t>Comité des Alpes-Maritimes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2924944"/>
            <a:ext cx="6400800" cy="1296143"/>
          </a:xfrm>
        </p:spPr>
        <p:txBody>
          <a:bodyPr>
            <a:normAutofit fontScale="55000" lnSpcReduction="20000"/>
          </a:bodyPr>
          <a:lstStyle/>
          <a:p>
            <a:endParaRPr lang="fr-FR" dirty="0" smtClean="0"/>
          </a:p>
          <a:p>
            <a:r>
              <a:rPr lang="fr-FR" sz="5400" b="1" dirty="0">
                <a:solidFill>
                  <a:schemeClr val="tx1"/>
                </a:solidFill>
                <a:latin typeface="Comic Sans MS" pitchFamily="66" charset="0"/>
              </a:rPr>
              <a:t>Projet  A.S.T  </a:t>
            </a:r>
            <a:r>
              <a:rPr lang="fr-FR" sz="5400" b="1" dirty="0" smtClean="0">
                <a:solidFill>
                  <a:schemeClr val="tx1"/>
                </a:solidFill>
                <a:latin typeface="Comic Sans MS" pitchFamily="66" charset="0"/>
              </a:rPr>
              <a:t>06   </a:t>
            </a:r>
          </a:p>
          <a:p>
            <a:r>
              <a:rPr lang="fr-FR" sz="5400" b="1" dirty="0" smtClean="0">
                <a:solidFill>
                  <a:schemeClr val="tx1"/>
                </a:solidFill>
                <a:latin typeface="Comic Sans MS" pitchFamily="66" charset="0"/>
              </a:rPr>
              <a:t> 2016 - 2020</a:t>
            </a:r>
            <a:endParaRPr lang="fr-FR" sz="5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1331640" y="4653136"/>
            <a:ext cx="6400800" cy="1152128"/>
          </a:xfrm>
          <a:prstGeom prst="rect">
            <a:avLst/>
          </a:prstGeom>
        </p:spPr>
        <p:txBody>
          <a:bodyPr vert="horz" lIns="91429" tIns="45715" rIns="91429" bIns="45715" rtlCol="0">
            <a:normAutofit fontScale="70000" lnSpcReduction="20000"/>
          </a:bodyPr>
          <a:lstStyle/>
          <a:p>
            <a:pPr algn="ctr">
              <a:spcBef>
                <a:spcPct val="20000"/>
              </a:spcBef>
            </a:pPr>
            <a:r>
              <a:rPr lang="fr-FR" sz="5400" b="1" dirty="0" smtClean="0">
                <a:latin typeface="Comic Sans MS" pitchFamily="66" charset="0"/>
              </a:rPr>
              <a:t>une stratégie de bassins</a:t>
            </a:r>
          </a:p>
          <a:p>
            <a:pPr algn="ctr">
              <a:spcBef>
                <a:spcPct val="20000"/>
              </a:spcBef>
            </a:pPr>
            <a:r>
              <a:rPr lang="fr-FR" sz="5400" b="1" dirty="0" smtClean="0">
                <a:latin typeface="Comic Sans MS" pitchFamily="66" charset="0"/>
              </a:rPr>
              <a:t> </a:t>
            </a:r>
            <a:endParaRPr lang="fr-FR" sz="5400" b="1" dirty="0">
              <a:latin typeface="Comic Sans MS" pitchFamily="66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372200" y="5733256"/>
            <a:ext cx="1728192" cy="58476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fr-FR" dirty="0" smtClean="0">
                <a:latin typeface="Comic Sans MS" pitchFamily="66" charset="0"/>
              </a:rPr>
              <a:t>P. FENASSE</a:t>
            </a:r>
          </a:p>
          <a:p>
            <a:pPr algn="ctr"/>
            <a:r>
              <a:rPr lang="fr-FR" sz="1400" dirty="0" smtClean="0">
                <a:latin typeface="Comic Sans MS" pitchFamily="66" charset="0"/>
              </a:rPr>
              <a:t>01/03/2017</a:t>
            </a:r>
            <a:endParaRPr lang="fr-FR" sz="1400" dirty="0">
              <a:latin typeface="Comic Sans MS" pitchFamily="66" charset="0"/>
            </a:endParaRPr>
          </a:p>
        </p:txBody>
      </p:sp>
      <p:pic>
        <p:nvPicPr>
          <p:cNvPr id="6" name="Picture" descr="logo_cdam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851920" y="1772816"/>
            <a:ext cx="12763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8E6-DFA2-408F-84C5-F830BB97289B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omic Sans MS" pitchFamily="66" charset="0"/>
              </a:rPr>
              <a:t>Les Bassins</a:t>
            </a:r>
            <a:endParaRPr lang="fr-FR" dirty="0">
              <a:latin typeface="Comic Sans MS" pitchFamily="66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1152128"/>
          </a:xfrm>
        </p:spPr>
        <p:txBody>
          <a:bodyPr>
            <a:noAutofit/>
          </a:bodyPr>
          <a:lstStyle/>
          <a:p>
            <a:endParaRPr lang="fr-FR" sz="1300" dirty="0">
              <a:latin typeface="Comic Sans MS" pitchFamily="66" charset="0"/>
            </a:endParaRPr>
          </a:p>
          <a:p>
            <a:endParaRPr lang="fr-FR" sz="1300" dirty="0">
              <a:latin typeface="Comic Sans MS" pitchFamily="66" charset="0"/>
            </a:endParaRPr>
          </a:p>
          <a:p>
            <a:endParaRPr lang="fr-FR" sz="1300" dirty="0" smtClean="0">
              <a:latin typeface="Comic Sans MS" pitchFamily="66" charset="0"/>
            </a:endParaRPr>
          </a:p>
          <a:p>
            <a:endParaRPr lang="fr-FR" sz="1300" dirty="0"/>
          </a:p>
        </p:txBody>
      </p:sp>
      <p:sp>
        <p:nvSpPr>
          <p:cNvPr id="6" name="ZoneTexte 5"/>
          <p:cNvSpPr txBox="1"/>
          <p:nvPr/>
        </p:nvSpPr>
        <p:spPr>
          <a:xfrm>
            <a:off x="395536" y="2708920"/>
            <a:ext cx="8533456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300" b="1" dirty="0">
                <a:latin typeface="Comic Sans MS" pitchFamily="66" charset="0"/>
              </a:rPr>
              <a:t> </a:t>
            </a:r>
            <a:r>
              <a:rPr lang="fr-FR" sz="1300" b="1" dirty="0" smtClean="0">
                <a:latin typeface="Comic Sans MS" pitchFamily="66" charset="0"/>
              </a:rPr>
              <a:t>  </a:t>
            </a:r>
            <a:r>
              <a:rPr lang="fr-FR" sz="1300" b="1" u="sng" dirty="0" smtClean="0">
                <a:latin typeface="Comic Sans MS" pitchFamily="66" charset="0"/>
              </a:rPr>
              <a:t>Bassin NICOIS (Métropole NICE COTE d’AZUR + CC des Pays du PAILLON + </a:t>
            </a:r>
            <a:r>
              <a:rPr lang="fr-FR" sz="1300" b="1" u="sng" dirty="0" err="1" smtClean="0">
                <a:latin typeface="Comic Sans MS" pitchFamily="66" charset="0"/>
              </a:rPr>
              <a:t>CCdu</a:t>
            </a:r>
            <a:r>
              <a:rPr lang="fr-FR" sz="1300" b="1" u="sng" dirty="0" smtClean="0">
                <a:latin typeface="Comic Sans MS" pitchFamily="66" charset="0"/>
              </a:rPr>
              <a:t> VAR)</a:t>
            </a:r>
            <a:endParaRPr lang="fr-FR" sz="1300" u="sng" dirty="0" smtClean="0">
              <a:latin typeface="Comic Sans MS" pitchFamily="66" charset="0"/>
            </a:endParaRPr>
          </a:p>
          <a:p>
            <a:r>
              <a:rPr lang="fr-FR" sz="1300" dirty="0" smtClean="0">
                <a:latin typeface="Comic Sans MS" pitchFamily="66" charset="0"/>
              </a:rPr>
              <a:t>      CAVIGAL / CONTES / OGC NICE / BATIMENT / St MARTIN du VAR / CARROS / PUGET-THENIERS  </a:t>
            </a:r>
          </a:p>
          <a:p>
            <a:r>
              <a:rPr lang="fr-FR" sz="1300" dirty="0" smtClean="0">
                <a:latin typeface="Comic Sans MS" pitchFamily="66" charset="0"/>
              </a:rPr>
              <a:t>Soient = 7 clubs</a:t>
            </a:r>
          </a:p>
          <a:p>
            <a:pPr>
              <a:buNone/>
            </a:pPr>
            <a:r>
              <a:rPr lang="fr-FR" dirty="0" smtClean="0">
                <a:latin typeface="Comic Sans MS" pitchFamily="66" charset="0"/>
              </a:rPr>
              <a:t> 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0" y="3573016"/>
            <a:ext cx="91440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fr-FR" sz="1300" b="1" dirty="0" smtClean="0">
                <a:latin typeface="Comic Sans MS" pitchFamily="66" charset="0"/>
              </a:rPr>
              <a:t>    </a:t>
            </a:r>
            <a:r>
              <a:rPr lang="fr-FR" sz="1300" b="1" u="sng" dirty="0" smtClean="0">
                <a:latin typeface="Comic Sans MS" pitchFamily="66" charset="0"/>
              </a:rPr>
              <a:t>Bassin ANTIBOIS (Métropole NICE CÔTE d’AZUR + CA SOPHIA)</a:t>
            </a:r>
            <a:endParaRPr lang="fr-FR" sz="1300" u="sng" dirty="0" smtClean="0">
              <a:latin typeface="Comic Sans MS" pitchFamily="66" charset="0"/>
            </a:endParaRPr>
          </a:p>
          <a:p>
            <a:r>
              <a:rPr lang="fr-FR" sz="1300" dirty="0" smtClean="0">
                <a:latin typeface="Comic Sans MS" pitchFamily="66" charset="0"/>
              </a:rPr>
              <a:t>           VENCE / US CAGNES / CROS CAGNES / VILLENEUVE-LOUBET / ANTIBES / LA COLLE /                               </a:t>
            </a:r>
            <a:r>
              <a:rPr lang="fr-FR" sz="1300" dirty="0">
                <a:latin typeface="Comic Sans MS" pitchFamily="66" charset="0"/>
              </a:rPr>
              <a:t> </a:t>
            </a:r>
            <a:r>
              <a:rPr lang="fr-FR" sz="1300" dirty="0" smtClean="0">
                <a:latin typeface="Comic Sans MS" pitchFamily="66" charset="0"/>
              </a:rPr>
              <a:t>              	LES COLLINES  </a:t>
            </a:r>
          </a:p>
          <a:p>
            <a:r>
              <a:rPr lang="fr-FR" sz="1300" dirty="0">
                <a:latin typeface="Comic Sans MS" pitchFamily="66" charset="0"/>
              </a:rPr>
              <a:t> </a:t>
            </a:r>
            <a:r>
              <a:rPr lang="fr-FR" sz="1300" dirty="0" smtClean="0">
                <a:latin typeface="Comic Sans MS" pitchFamily="66" charset="0"/>
              </a:rPr>
              <a:t>          Soient = 7 clubs</a:t>
            </a:r>
          </a:p>
          <a:p>
            <a:pPr>
              <a:buNone/>
            </a:pPr>
            <a:r>
              <a:rPr lang="fr-FR" sz="1300" dirty="0" smtClean="0">
                <a:latin typeface="Comic Sans MS" pitchFamily="66" charset="0"/>
              </a:rPr>
              <a:t> 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467544" y="4725144"/>
            <a:ext cx="8820472" cy="122413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fr-FR" sz="1300" b="1" dirty="0" smtClean="0">
                <a:latin typeface="Comic Sans MS" pitchFamily="66" charset="0"/>
              </a:rPr>
              <a:t>     </a:t>
            </a:r>
            <a:r>
              <a:rPr lang="fr-FR" sz="1300" b="1" u="sng" dirty="0" smtClean="0">
                <a:latin typeface="Comic Sans MS" pitchFamily="66" charset="0"/>
              </a:rPr>
              <a:t>Bassin CANNOIS (CA du PAYS GRASSOIS + CA des PAYS de LERINS + CA SOPHIA)</a:t>
            </a:r>
            <a:endParaRPr lang="fr-FR" sz="1300" u="sng" dirty="0" smtClean="0">
              <a:latin typeface="Comic Sans MS" pitchFamily="66" charset="0"/>
            </a:endParaRPr>
          </a:p>
          <a:p>
            <a:r>
              <a:rPr lang="fr-FR" sz="1300" dirty="0">
                <a:latin typeface="Comic Sans MS" pitchFamily="66" charset="0"/>
              </a:rPr>
              <a:t> </a:t>
            </a:r>
            <a:r>
              <a:rPr lang="fr-FR" sz="1300" dirty="0" smtClean="0">
                <a:latin typeface="Comic Sans MS" pitchFamily="66" charset="0"/>
              </a:rPr>
              <a:t>       CANNES  - MANDELIEU / VALLIS / PEYMEINADE / HB MOUGINS MOUANS-SARTOUX  /                 PAYS  GRASSOIS</a:t>
            </a:r>
          </a:p>
          <a:p>
            <a:r>
              <a:rPr lang="fr-FR" sz="1300" dirty="0" smtClean="0">
                <a:latin typeface="Comic Sans MS" pitchFamily="66" charset="0"/>
              </a:rPr>
              <a:t>        + HB CANTON FAYENCE (83)</a:t>
            </a:r>
          </a:p>
          <a:p>
            <a:r>
              <a:rPr lang="fr-FR" sz="1300" dirty="0" smtClean="0">
                <a:latin typeface="Comic Sans MS" pitchFamily="66" charset="0"/>
              </a:rPr>
              <a:t>  Soient =6 clubs</a:t>
            </a:r>
            <a:endParaRPr lang="fr-FR" sz="1300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683568" y="1196752"/>
            <a:ext cx="77768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 smtClean="0">
                <a:latin typeface="Comic Sans MS" pitchFamily="66" charset="0"/>
              </a:rPr>
              <a:t>Découpage possible   Au plus proche des communautés de communes des Alpes-Maritimes</a:t>
            </a:r>
            <a:endParaRPr lang="fr-FR" sz="1200" dirty="0" smtClean="0">
              <a:latin typeface="Comic Sans MS" pitchFamily="66" charset="0"/>
            </a:endParaRPr>
          </a:p>
          <a:p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95536" y="1484784"/>
            <a:ext cx="8064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1300" b="1" dirty="0" smtClean="0">
                <a:latin typeface="Comic Sans MS" pitchFamily="66" charset="0"/>
              </a:rPr>
              <a:t>   </a:t>
            </a:r>
            <a:r>
              <a:rPr lang="fr-FR" sz="1300" b="1" u="sng" dirty="0" smtClean="0">
                <a:latin typeface="Comic Sans MS" pitchFamily="66" charset="0"/>
              </a:rPr>
              <a:t>Bassin LEVANT (Italie + Monaco + CA Riviera Française et la </a:t>
            </a:r>
            <a:r>
              <a:rPr lang="fr-FR" sz="1300" b="1" u="sng" dirty="0" err="1" smtClean="0">
                <a:latin typeface="Comic Sans MS" pitchFamily="66" charset="0"/>
              </a:rPr>
              <a:t>Roya</a:t>
            </a:r>
            <a:r>
              <a:rPr lang="fr-FR" sz="1300" b="1" u="sng" dirty="0" smtClean="0">
                <a:latin typeface="Comic Sans MS" pitchFamily="66" charset="0"/>
              </a:rPr>
              <a:t>)</a:t>
            </a:r>
            <a:endParaRPr lang="fr-FR" sz="13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fr-FR" sz="1300" dirty="0" smtClean="0">
                <a:latin typeface="Comic Sans MS" pitchFamily="66" charset="0"/>
              </a:rPr>
              <a:t>       IMPERIA / BORDIGHERA / VINTIMILLE / BREIL / MONACO / MENTON / BEAUSOLEIL / LATURBIE / 3 CORNICHES</a:t>
            </a:r>
          </a:p>
          <a:p>
            <a:pPr>
              <a:buNone/>
            </a:pPr>
            <a:r>
              <a:rPr lang="fr-FR" sz="1300" dirty="0" smtClean="0">
                <a:latin typeface="Comic Sans MS" pitchFamily="66" charset="0"/>
              </a:rPr>
              <a:t>Soient = 9 clubs</a:t>
            </a:r>
          </a:p>
          <a:p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8E6-DFA2-408F-84C5-F830BB97289B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490066"/>
          </a:xfrm>
        </p:spPr>
        <p:txBody>
          <a:bodyPr>
            <a:noAutofit/>
          </a:bodyPr>
          <a:lstStyle/>
          <a:p>
            <a:r>
              <a:rPr lang="fr-FR" sz="2400" dirty="0" smtClean="0">
                <a:latin typeface="Comic Sans MS" pitchFamily="66" charset="0"/>
              </a:rPr>
              <a:t>Evolution Bassins 2014 / 2018</a:t>
            </a:r>
            <a:endParaRPr lang="fr-FR" sz="2400" dirty="0">
              <a:latin typeface="Comic Sans MS" pitchFamily="66" charset="0"/>
            </a:endParaRPr>
          </a:p>
        </p:txBody>
      </p:sp>
      <p:pic>
        <p:nvPicPr>
          <p:cNvPr id="22531" name="Picture 3" descr="C:\Users\kij\Pictures\EVOLUTION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692696"/>
            <a:ext cx="8652074" cy="5328591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323528" y="623731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Mixte</a:t>
            </a:r>
            <a:r>
              <a:rPr lang="fr-FR" sz="1200" dirty="0" smtClean="0"/>
              <a:t> </a:t>
            </a:r>
            <a:r>
              <a:rPr lang="fr-FR" sz="1200" dirty="0"/>
              <a:t>club proposant des équipes féminines et masculins en Seniors et en </a:t>
            </a:r>
            <a:r>
              <a:rPr lang="fr-FR" sz="1200" dirty="0" smtClean="0"/>
              <a:t>jeunes</a:t>
            </a:r>
          </a:p>
          <a:p>
            <a:r>
              <a:rPr lang="fr-FR" sz="1200" dirty="0" smtClean="0"/>
              <a:t> </a:t>
            </a:r>
            <a:r>
              <a:rPr lang="fr-FR" sz="1200" b="1" dirty="0"/>
              <a:t>J mixte</a:t>
            </a:r>
            <a:r>
              <a:rPr lang="fr-FR" sz="1200" dirty="0" smtClean="0"/>
              <a:t> </a:t>
            </a:r>
            <a:r>
              <a:rPr lang="fr-FR" sz="1200" dirty="0"/>
              <a:t>club proposant des équipes féminines et masculins en catégories jeunes</a:t>
            </a:r>
            <a:r>
              <a:rPr lang="fr-FR" sz="1200" dirty="0" smtClean="0"/>
              <a:t> </a:t>
            </a:r>
            <a:endParaRPr lang="fr-FR" sz="1200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8E6-DFA2-408F-84C5-F830BB97289B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Comic Sans MS" pitchFamily="66" charset="0"/>
              </a:rPr>
              <a:t>Projection  Licences féminines 2017 /2018</a:t>
            </a:r>
          </a:p>
        </p:txBody>
      </p:sp>
      <p:pic>
        <p:nvPicPr>
          <p:cNvPr id="5123" name="Picture 3" descr="C:\Users\kij\Pictures\LICENCES FEMININ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764704"/>
            <a:ext cx="8856984" cy="5919472"/>
          </a:xfrm>
          <a:prstGeom prst="rect">
            <a:avLst/>
          </a:prstGeom>
          <a:noFill/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8E6-DFA2-408F-84C5-F830BB97289B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fr-FR" sz="3200" b="1" dirty="0">
                <a:latin typeface="Comic Sans MS" pitchFamily="66" charset="0"/>
              </a:rPr>
              <a:t>Projection  Licences masculines 2017 /2018</a:t>
            </a:r>
          </a:p>
        </p:txBody>
      </p:sp>
      <p:pic>
        <p:nvPicPr>
          <p:cNvPr id="6" name="Picture 2" descr="C:\Users\kij\Pictures\LICENCES MASCULIN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692696"/>
            <a:ext cx="8676147" cy="6036717"/>
          </a:xfrm>
          <a:prstGeom prst="rect">
            <a:avLst/>
          </a:prstGeom>
          <a:noFill/>
        </p:spPr>
      </p:pic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8E6-DFA2-408F-84C5-F830BB97289B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>
                <a:latin typeface="Comic Sans MS" pitchFamily="66" charset="0"/>
              </a:rPr>
              <a:t>OBJECTIFS</a:t>
            </a:r>
            <a:endParaRPr lang="fr-FR" sz="3200" b="1" dirty="0">
              <a:latin typeface="Comic Sans MS" pitchFamily="66" charset="0"/>
            </a:endParaRPr>
          </a:p>
        </p:txBody>
      </p:sp>
      <p:grpSp>
        <p:nvGrpSpPr>
          <p:cNvPr id="14" name="Groupe 13"/>
          <p:cNvGrpSpPr/>
          <p:nvPr/>
        </p:nvGrpSpPr>
        <p:grpSpPr>
          <a:xfrm>
            <a:off x="3851920" y="4869160"/>
            <a:ext cx="5292080" cy="1686117"/>
            <a:chOff x="3384366" y="1800194"/>
            <a:chExt cx="5098166" cy="1686117"/>
          </a:xfrm>
        </p:grpSpPr>
        <p:sp>
          <p:nvSpPr>
            <p:cNvPr id="15" name="Flèche droite 14"/>
            <p:cNvSpPr/>
            <p:nvPr/>
          </p:nvSpPr>
          <p:spPr>
            <a:xfrm>
              <a:off x="3384366" y="1800194"/>
              <a:ext cx="5098166" cy="1686117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lèche droite 4"/>
            <p:cNvSpPr/>
            <p:nvPr/>
          </p:nvSpPr>
          <p:spPr>
            <a:xfrm>
              <a:off x="3384366" y="2010959"/>
              <a:ext cx="4680520" cy="12645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525" tIns="9525" rIns="9525" bIns="9525" numCol="1" spcCol="1270" anchor="t" anchorCtr="0">
              <a:noAutofit/>
            </a:bodyPr>
            <a:lstStyle/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r-FR" sz="1700" kern="1200" dirty="0" smtClean="0"/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700" kern="1200" dirty="0" smtClean="0"/>
                <a:t>Dynamiser la filière féminine </a:t>
              </a:r>
              <a:r>
                <a:rPr lang="fr-FR" sz="1400" kern="1200" dirty="0" smtClean="0"/>
                <a:t>(</a:t>
              </a:r>
              <a:r>
                <a:rPr lang="fr-FR" sz="1400" kern="1200" dirty="0" err="1" smtClean="0"/>
                <a:t>cf</a:t>
              </a:r>
              <a:r>
                <a:rPr lang="fr-FR" sz="1400" kern="1200" dirty="0" smtClean="0"/>
                <a:t> projet GARDILLOU</a:t>
              </a:r>
              <a:r>
                <a:rPr lang="fr-FR" sz="1700" kern="1200" dirty="0" smtClean="0"/>
                <a:t>)</a:t>
              </a:r>
              <a:endParaRPr lang="fr-FR" sz="1700" kern="1200" dirty="0"/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700" kern="1200" dirty="0" smtClean="0"/>
                <a:t>Réduire les zones d’ombre : clubs isolés…</a:t>
              </a:r>
              <a:endParaRPr lang="fr-FR" sz="1700" kern="1200" dirty="0"/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700" kern="1200" dirty="0" smtClean="0"/>
                <a:t>Travailler ensemble en proximité, </a:t>
              </a:r>
              <a:endParaRPr lang="fr-FR" sz="1700" kern="1200" dirty="0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3851920" y="2780928"/>
            <a:ext cx="5292080" cy="2088232"/>
            <a:chOff x="3398777" y="0"/>
            <a:chExt cx="5098166" cy="2088232"/>
          </a:xfrm>
        </p:grpSpPr>
        <p:sp>
          <p:nvSpPr>
            <p:cNvPr id="21" name="Flèche droite 20"/>
            <p:cNvSpPr/>
            <p:nvPr/>
          </p:nvSpPr>
          <p:spPr>
            <a:xfrm>
              <a:off x="3398777" y="0"/>
              <a:ext cx="5098166" cy="2088232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lèche droite 4"/>
            <p:cNvSpPr/>
            <p:nvPr/>
          </p:nvSpPr>
          <p:spPr>
            <a:xfrm>
              <a:off x="3398777" y="234026"/>
              <a:ext cx="4396088" cy="15661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795" tIns="10795" rIns="10795" bIns="10795" numCol="1" spcCol="1270" anchor="t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r-FR" sz="1700" kern="1200" dirty="0" smtClean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700" kern="1200" dirty="0" smtClean="0"/>
                <a:t>Améliorer la Détection</a:t>
              </a:r>
              <a:endParaRPr lang="fr-FR" sz="17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700" kern="1200" dirty="0" smtClean="0"/>
                <a:t>Former les joueurs et les Cadres clubs</a:t>
              </a:r>
              <a:endParaRPr lang="fr-FR" sz="17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700" kern="1200" dirty="0" smtClean="0"/>
                <a:t>Coordination AST-Clubs</a:t>
              </a:r>
              <a:endParaRPr lang="fr-FR" sz="17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700" kern="1200" dirty="0" smtClean="0"/>
                <a:t>Déterminer et suivre des élites jeunes 06 </a:t>
              </a:r>
              <a:r>
                <a:rPr lang="fr-FR" sz="1700" kern="1200" dirty="0" smtClean="0"/>
                <a:t>sélections </a:t>
              </a:r>
              <a:r>
                <a:rPr lang="fr-FR" sz="1700" kern="1200" dirty="0" smtClean="0"/>
                <a:t>bassins, centre élite 06</a:t>
              </a:r>
              <a:endParaRPr lang="fr-FR" sz="17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r-FR" sz="1700" kern="1200" dirty="0"/>
            </a:p>
          </p:txBody>
        </p:sp>
      </p:grpSp>
      <p:grpSp>
        <p:nvGrpSpPr>
          <p:cNvPr id="24" name="Groupe 23"/>
          <p:cNvGrpSpPr/>
          <p:nvPr/>
        </p:nvGrpSpPr>
        <p:grpSpPr>
          <a:xfrm>
            <a:off x="251520" y="764704"/>
            <a:ext cx="3398777" cy="1872208"/>
            <a:chOff x="0" y="0"/>
            <a:chExt cx="3398777" cy="1872208"/>
          </a:xfrm>
        </p:grpSpPr>
        <p:sp>
          <p:nvSpPr>
            <p:cNvPr id="25" name="Rectangle à coins arrondis 24"/>
            <p:cNvSpPr/>
            <p:nvPr/>
          </p:nvSpPr>
          <p:spPr>
            <a:xfrm>
              <a:off x="0" y="0"/>
              <a:ext cx="3398777" cy="187220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1394" y="91394"/>
              <a:ext cx="3215989" cy="16894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600" b="1" dirty="0" smtClean="0">
                  <a:solidFill>
                    <a:schemeClr val="tx1"/>
                  </a:solidFill>
                  <a:latin typeface="Comic Sans MS" pitchFamily="66" charset="0"/>
                </a:rPr>
                <a:t>Développer</a:t>
              </a:r>
              <a:endParaRPr lang="fr-FR" sz="3600" b="1" kern="12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7" name="Groupe 26"/>
          <p:cNvGrpSpPr/>
          <p:nvPr/>
        </p:nvGrpSpPr>
        <p:grpSpPr>
          <a:xfrm>
            <a:off x="3851920" y="764704"/>
            <a:ext cx="5292080" cy="1872208"/>
            <a:chOff x="3398777" y="0"/>
            <a:chExt cx="5098166" cy="1872208"/>
          </a:xfrm>
        </p:grpSpPr>
        <p:sp>
          <p:nvSpPr>
            <p:cNvPr id="28" name="Flèche droite 27"/>
            <p:cNvSpPr/>
            <p:nvPr/>
          </p:nvSpPr>
          <p:spPr>
            <a:xfrm>
              <a:off x="3398777" y="0"/>
              <a:ext cx="5098166" cy="1872208"/>
            </a:xfrm>
            <a:prstGeom prst="rightArrow">
              <a:avLst>
                <a:gd name="adj1" fmla="val 75000"/>
                <a:gd name="adj2" fmla="val 50000"/>
              </a:avLst>
            </a:prstGeom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Flèche droite 4"/>
            <p:cNvSpPr/>
            <p:nvPr/>
          </p:nvSpPr>
          <p:spPr>
            <a:xfrm>
              <a:off x="3398777" y="234026"/>
              <a:ext cx="4396088" cy="120613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795" tIns="10795" rIns="10795" bIns="10795" numCol="1" spcCol="1270" anchor="t" anchorCtr="0">
              <a:noAutofit/>
            </a:bodyPr>
            <a:lstStyle/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r-FR" sz="1700" kern="1200" dirty="0" smtClean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700" kern="1200" dirty="0" smtClean="0"/>
                <a:t>Suivre et analyser les variations de licences</a:t>
              </a:r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700" dirty="0" smtClean="0"/>
                <a:t>Accompagner les clubs : évènementiels…</a:t>
              </a:r>
              <a:endParaRPr lang="fr-FR" sz="17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fr-FR" sz="1700" kern="1200" dirty="0" smtClean="0"/>
                <a:t>Aider à la diversification des offres de pratiques</a:t>
              </a:r>
              <a:endParaRPr lang="fr-FR" sz="1700" kern="1200" dirty="0"/>
            </a:p>
            <a:p>
              <a:pPr marL="171450" lvl="1" indent="-171450" algn="l" defTabSz="7556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fr-FR" sz="1700" kern="1200" dirty="0"/>
            </a:p>
          </p:txBody>
        </p:sp>
      </p:grpSp>
      <p:grpSp>
        <p:nvGrpSpPr>
          <p:cNvPr id="30" name="Groupe 29"/>
          <p:cNvGrpSpPr/>
          <p:nvPr/>
        </p:nvGrpSpPr>
        <p:grpSpPr>
          <a:xfrm>
            <a:off x="251520" y="2852936"/>
            <a:ext cx="3398777" cy="1872208"/>
            <a:chOff x="0" y="0"/>
            <a:chExt cx="3398777" cy="1872208"/>
          </a:xfrm>
        </p:grpSpPr>
        <p:sp>
          <p:nvSpPr>
            <p:cNvPr id="31" name="Rectangle à coins arrondis 30"/>
            <p:cNvSpPr/>
            <p:nvPr/>
          </p:nvSpPr>
          <p:spPr>
            <a:xfrm>
              <a:off x="0" y="0"/>
              <a:ext cx="3398777" cy="187220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91394" y="91394"/>
              <a:ext cx="3215989" cy="16894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2800" b="1" dirty="0" smtClean="0">
                  <a:solidFill>
                    <a:schemeClr val="tx1"/>
                  </a:solidFill>
                  <a:latin typeface="Comic Sans MS" pitchFamily="66" charset="0"/>
                </a:rPr>
                <a:t>Optimiser le qualitatif handball</a:t>
              </a:r>
              <a:endParaRPr lang="fr-FR" sz="2800" b="1" kern="12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3" name="Groupe 32"/>
          <p:cNvGrpSpPr/>
          <p:nvPr/>
        </p:nvGrpSpPr>
        <p:grpSpPr>
          <a:xfrm>
            <a:off x="251520" y="4797152"/>
            <a:ext cx="3398777" cy="1872208"/>
            <a:chOff x="0" y="0"/>
            <a:chExt cx="3398777" cy="1872208"/>
          </a:xfrm>
        </p:grpSpPr>
        <p:sp>
          <p:nvSpPr>
            <p:cNvPr id="34" name="Rectangle à coins arrondis 33"/>
            <p:cNvSpPr/>
            <p:nvPr/>
          </p:nvSpPr>
          <p:spPr>
            <a:xfrm>
              <a:off x="0" y="0"/>
              <a:ext cx="3398777" cy="1872208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35" name="Rectangle 34"/>
            <p:cNvSpPr/>
            <p:nvPr/>
          </p:nvSpPr>
          <p:spPr>
            <a:xfrm>
              <a:off x="91394" y="91394"/>
              <a:ext cx="3215989" cy="16894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68580" rIns="137160" bIns="6858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3600" b="1" dirty="0" smtClean="0">
                  <a:solidFill>
                    <a:schemeClr val="tx1"/>
                  </a:solidFill>
                  <a:latin typeface="Comic Sans MS" pitchFamily="66" charset="0"/>
                </a:rPr>
                <a:t>Mutualiser</a:t>
              </a:r>
              <a:endParaRPr lang="fr-FR" sz="3600" b="1" kern="12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37" name="Espace réservé du numéro de diapositive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8E6-DFA2-408F-84C5-F830BB97289B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38" name="Espace réservé du pied de page 3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kij\Pictures\AST O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60648"/>
            <a:ext cx="6602413" cy="1944216"/>
          </a:xfrm>
          <a:prstGeom prst="rect">
            <a:avLst/>
          </a:prstGeom>
          <a:noFill/>
        </p:spPr>
      </p:pic>
      <p:pic>
        <p:nvPicPr>
          <p:cNvPr id="2055" name="Picture 7" descr="C:\Users\kij\Pictures\ETDO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2202557"/>
            <a:ext cx="6602413" cy="4466803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 rot="16200000">
            <a:off x="-2447169" y="2959337"/>
            <a:ext cx="61766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omic Sans MS" pitchFamily="66" charset="0"/>
              </a:rPr>
              <a:t>ORGANIGRAMME</a:t>
            </a:r>
            <a:endParaRPr lang="fr-FR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Flèche droite 11"/>
          <p:cNvSpPr/>
          <p:nvPr/>
        </p:nvSpPr>
        <p:spPr>
          <a:xfrm>
            <a:off x="1187624" y="1124744"/>
            <a:ext cx="1008112" cy="57606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ETD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Flèche droite 12"/>
          <p:cNvSpPr/>
          <p:nvPr/>
        </p:nvSpPr>
        <p:spPr>
          <a:xfrm>
            <a:off x="1187624" y="3861048"/>
            <a:ext cx="1008112" cy="576064"/>
          </a:xfrm>
          <a:prstGeom prst="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  <a:latin typeface="Comic Sans MS" pitchFamily="66" charset="0"/>
              </a:rPr>
              <a:t>AST</a:t>
            </a:r>
            <a:endParaRPr lang="fr-FR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878E6-DFA2-408F-84C5-F830BB97289B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319</Words>
  <Application>Microsoft Office PowerPoint</Application>
  <PresentationFormat>Affichage à l'écran (4:3)</PresentationFormat>
  <Paragraphs>66</Paragraphs>
  <Slides>7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Comité des Alpes-Maritimes</vt:lpstr>
      <vt:lpstr>Les Bassins</vt:lpstr>
      <vt:lpstr>Evolution Bassins 2014 / 2018</vt:lpstr>
      <vt:lpstr>Projection  Licences féminines 2017 /2018</vt:lpstr>
      <vt:lpstr>Projection  Licences masculines 2017 /2018</vt:lpstr>
      <vt:lpstr>OBJECTIFS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Comité des Alpes-Maritimes</dc:title>
  <dc:creator>kij</dc:creator>
  <cp:lastModifiedBy>Kijevoila</cp:lastModifiedBy>
  <cp:revision>34</cp:revision>
  <dcterms:created xsi:type="dcterms:W3CDTF">2017-03-01T16:27:04Z</dcterms:created>
  <dcterms:modified xsi:type="dcterms:W3CDTF">2017-07-15T08:31:04Z</dcterms:modified>
</cp:coreProperties>
</file>