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319" r:id="rId2"/>
    <p:sldId id="283" r:id="rId3"/>
    <p:sldId id="320" r:id="rId4"/>
    <p:sldId id="321" r:id="rId5"/>
    <p:sldId id="358" r:id="rId6"/>
    <p:sldId id="359" r:id="rId7"/>
    <p:sldId id="367" r:id="rId8"/>
    <p:sldId id="374" r:id="rId9"/>
    <p:sldId id="523" r:id="rId10"/>
    <p:sldId id="524" r:id="rId11"/>
    <p:sldId id="615" r:id="rId12"/>
    <p:sldId id="616" r:id="rId13"/>
    <p:sldId id="617" r:id="rId14"/>
    <p:sldId id="618" r:id="rId15"/>
    <p:sldId id="258" r:id="rId16"/>
    <p:sldId id="613" r:id="rId17"/>
    <p:sldId id="261" r:id="rId18"/>
    <p:sldId id="285" r:id="rId19"/>
    <p:sldId id="587" r:id="rId20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FFCC"/>
    <a:srgbClr val="9B1614"/>
    <a:srgbClr val="0033CC"/>
    <a:srgbClr val="FFFF99"/>
    <a:srgbClr val="000000"/>
    <a:srgbClr val="CCFFFF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400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E355A-CB12-4F97-BD18-23EA7FD97E79}" type="datetimeFigureOut">
              <a:rPr lang="fr-FR" smtClean="0"/>
              <a:pPr/>
              <a:t>29/11/2018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0664F-4DFD-4322-89E4-B3D37A3098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9905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FHB_POWERPOINT_16-9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240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1473703" y="4928539"/>
            <a:ext cx="10363200" cy="44585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18039" y="5378192"/>
            <a:ext cx="8534400" cy="359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67" b="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xmlns="" val="343535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FHB_POWERPOINT_16-9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240000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473703" y="4928539"/>
            <a:ext cx="10363200" cy="44585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xmlns="" val="130064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295187" y="305515"/>
            <a:ext cx="11558901" cy="4088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9B161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295187" y="773119"/>
            <a:ext cx="11558901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133" b="1" baseline="0">
                <a:solidFill>
                  <a:srgbClr val="1A3E7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41676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95187" y="1377261"/>
            <a:ext cx="11558901" cy="45599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B1614"/>
              </a:buClr>
              <a:buNone/>
              <a:defRPr sz="1867">
                <a:solidFill>
                  <a:srgbClr val="1A3E71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9B1614"/>
              </a:buClr>
              <a:buFont typeface="Arial" panose="020B0604020202020204" pitchFamily="34" charset="0"/>
              <a:buChar char="•"/>
              <a:defRPr sz="1867">
                <a:solidFill>
                  <a:srgbClr val="1A3E71"/>
                </a:solidFill>
                <a:latin typeface="Arial"/>
                <a:cs typeface="Arial"/>
              </a:defRPr>
            </a:lvl2pPr>
            <a:lvl3pPr marL="596885" indent="-241294">
              <a:buClr>
                <a:srgbClr val="9B1614"/>
              </a:buClr>
              <a:defRPr sz="1600">
                <a:solidFill>
                  <a:srgbClr val="1A3E71"/>
                </a:solidFill>
                <a:latin typeface="Arial"/>
                <a:cs typeface="Arial"/>
              </a:defRPr>
            </a:lvl3pPr>
            <a:lvl4pPr marL="596885" indent="-241294">
              <a:buClr>
                <a:srgbClr val="9B1614"/>
              </a:buClr>
              <a:buFont typeface="Arial" panose="020B0604020202020204" pitchFamily="34" charset="0"/>
              <a:buChar char="•"/>
              <a:defRPr sz="1600" i="1">
                <a:solidFill>
                  <a:srgbClr val="1A3E71"/>
                </a:solidFill>
                <a:latin typeface="Arial"/>
                <a:cs typeface="Arial"/>
              </a:defRPr>
            </a:lvl4pPr>
            <a:lvl5pPr marL="1079473" indent="-241294">
              <a:buClr>
                <a:srgbClr val="9B1614"/>
              </a:buClr>
              <a:buFont typeface="Courier New"/>
              <a:buChar char="o"/>
              <a:defRPr sz="1333">
                <a:solidFill>
                  <a:srgbClr val="1A3E7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95187" y="305515"/>
            <a:ext cx="11558901" cy="4088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9B161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295187" y="773119"/>
            <a:ext cx="11558901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133" b="1" baseline="0">
                <a:solidFill>
                  <a:srgbClr val="1A3E7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239213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1 visuel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95187" y="1394410"/>
            <a:ext cx="6678227" cy="4559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1A3E71"/>
                </a:solidFill>
                <a:latin typeface="Arial"/>
                <a:cs typeface="Arial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7373195" y="1394410"/>
            <a:ext cx="4480893" cy="4559999"/>
          </a:xfrm>
          <a:prstGeom prst="rect">
            <a:avLst/>
          </a:prstGeom>
        </p:spPr>
        <p:txBody>
          <a:bodyPr/>
          <a:lstStyle>
            <a:lvl1pPr marL="380990" indent="-380990">
              <a:buClr>
                <a:srgbClr val="9B1614"/>
              </a:buClr>
              <a:buFont typeface="Arial"/>
              <a:buChar char="•"/>
              <a:defRPr sz="1867">
                <a:solidFill>
                  <a:srgbClr val="1A3E71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867">
                <a:solidFill>
                  <a:srgbClr val="002857"/>
                </a:solidFill>
                <a:latin typeface="+mn-lt"/>
              </a:defRPr>
            </a:lvl2pPr>
            <a:lvl3pPr marL="596885" indent="-241294">
              <a:buClr>
                <a:srgbClr val="C85A19"/>
              </a:buClr>
              <a:defRPr sz="1600">
                <a:solidFill>
                  <a:srgbClr val="002857"/>
                </a:solidFill>
                <a:latin typeface="+mn-lt"/>
              </a:defRPr>
            </a:lvl3pPr>
            <a:lvl4pPr marL="596885" indent="-241294">
              <a:buClr>
                <a:srgbClr val="C85A19"/>
              </a:buClr>
              <a:buFont typeface="Arial" panose="020B0604020202020204" pitchFamily="34" charset="0"/>
              <a:buChar char="•"/>
              <a:defRPr sz="1600" i="1">
                <a:solidFill>
                  <a:srgbClr val="002857"/>
                </a:solidFill>
                <a:latin typeface="+mn-lt"/>
              </a:defRPr>
            </a:lvl4pPr>
            <a:lvl5pPr marL="1079473" indent="-241294">
              <a:buClr>
                <a:srgbClr val="C85A19"/>
              </a:buClr>
              <a:buFont typeface="Courier New"/>
              <a:buChar char="o"/>
              <a:defRPr sz="1333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295187" y="305515"/>
            <a:ext cx="11558901" cy="4088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9B161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295187" y="773119"/>
            <a:ext cx="11558901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133" b="1" baseline="0">
                <a:solidFill>
                  <a:srgbClr val="1A3E7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16529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95187" y="305515"/>
            <a:ext cx="11558901" cy="4088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9B161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DE LA PAGE 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295187" y="773119"/>
            <a:ext cx="11558901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133" b="1" baseline="0">
                <a:solidFill>
                  <a:srgbClr val="1A3E7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295189" y="1377261"/>
            <a:ext cx="5519999" cy="45599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B1614"/>
              </a:buClr>
              <a:buNone/>
              <a:defRPr sz="1867">
                <a:solidFill>
                  <a:srgbClr val="1A3E71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9B1614"/>
              </a:buClr>
              <a:buFont typeface="Arial" panose="020B0604020202020204" pitchFamily="34" charset="0"/>
              <a:buChar char="•"/>
              <a:defRPr sz="1867">
                <a:solidFill>
                  <a:srgbClr val="1A3E71"/>
                </a:solidFill>
                <a:latin typeface="Arial"/>
                <a:cs typeface="Arial"/>
              </a:defRPr>
            </a:lvl2pPr>
            <a:lvl3pPr marL="596885" indent="-241294">
              <a:buClr>
                <a:srgbClr val="9B1614"/>
              </a:buClr>
              <a:defRPr sz="1600">
                <a:solidFill>
                  <a:srgbClr val="1A3E71"/>
                </a:solidFill>
                <a:latin typeface="Arial"/>
                <a:cs typeface="Arial"/>
              </a:defRPr>
            </a:lvl3pPr>
            <a:lvl4pPr marL="596885" indent="-241294">
              <a:buClr>
                <a:srgbClr val="9B1614"/>
              </a:buClr>
              <a:buFont typeface="Arial" panose="020B0604020202020204" pitchFamily="34" charset="0"/>
              <a:buChar char="•"/>
              <a:defRPr sz="1600" i="1">
                <a:solidFill>
                  <a:srgbClr val="1A3E71"/>
                </a:solidFill>
                <a:latin typeface="Arial"/>
                <a:cs typeface="Arial"/>
              </a:defRPr>
            </a:lvl4pPr>
            <a:lvl5pPr marL="1079473" indent="-241294">
              <a:buClr>
                <a:srgbClr val="9B1614"/>
              </a:buClr>
              <a:buFont typeface="Courier New"/>
              <a:buChar char="o"/>
              <a:defRPr sz="1333">
                <a:solidFill>
                  <a:srgbClr val="1A3E7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1"/>
          </p:nvPr>
        </p:nvSpPr>
        <p:spPr>
          <a:xfrm>
            <a:off x="6340942" y="1377261"/>
            <a:ext cx="5519999" cy="45599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B1614"/>
              </a:buClr>
              <a:buNone/>
              <a:defRPr sz="1867">
                <a:solidFill>
                  <a:srgbClr val="1A3E71"/>
                </a:solidFill>
                <a:latin typeface="Arial"/>
                <a:cs typeface="Arial"/>
              </a:defRPr>
            </a:lvl1pPr>
            <a:lvl2pPr marL="596885" indent="-241294">
              <a:buClr>
                <a:srgbClr val="9B1614"/>
              </a:buClr>
              <a:buFont typeface="Arial" panose="020B0604020202020204" pitchFamily="34" charset="0"/>
              <a:buChar char="•"/>
              <a:defRPr sz="1867">
                <a:solidFill>
                  <a:srgbClr val="1A3E71"/>
                </a:solidFill>
                <a:latin typeface="Arial"/>
                <a:cs typeface="Arial"/>
              </a:defRPr>
            </a:lvl2pPr>
            <a:lvl3pPr marL="596885" indent="-241294">
              <a:buClr>
                <a:srgbClr val="9B1614"/>
              </a:buClr>
              <a:defRPr sz="1600">
                <a:solidFill>
                  <a:srgbClr val="1A3E71"/>
                </a:solidFill>
                <a:latin typeface="Arial"/>
                <a:cs typeface="Arial"/>
              </a:defRPr>
            </a:lvl3pPr>
            <a:lvl4pPr marL="596885" indent="-241294">
              <a:buClr>
                <a:srgbClr val="9B1614"/>
              </a:buClr>
              <a:buFont typeface="Arial" panose="020B0604020202020204" pitchFamily="34" charset="0"/>
              <a:buChar char="•"/>
              <a:defRPr sz="1600" i="1">
                <a:solidFill>
                  <a:srgbClr val="1A3E71"/>
                </a:solidFill>
                <a:latin typeface="Arial"/>
                <a:cs typeface="Arial"/>
              </a:defRPr>
            </a:lvl4pPr>
            <a:lvl5pPr marL="1079473" indent="-241294">
              <a:buClr>
                <a:srgbClr val="9B1614"/>
              </a:buClr>
              <a:buFont typeface="Courier New"/>
              <a:buChar char="o"/>
              <a:defRPr sz="1333">
                <a:solidFill>
                  <a:srgbClr val="1A3E7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2632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078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FHB_POWERPOINT_16-9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12240000" cy="685800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5509675" y="4307348"/>
            <a:ext cx="6316133" cy="91151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133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MESSAGE DE FIN </a:t>
            </a:r>
            <a:br>
              <a:rPr lang="fr-FR" dirty="0"/>
            </a:br>
            <a:r>
              <a:rPr lang="fr-FR" dirty="0"/>
              <a:t>DE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45326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9D943D-4A7E-4C5B-BE32-7A7AE08D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736C8AF-462C-4F2F-A0F9-86E51E675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567DFB8-45F0-4C2A-8A78-43BE40C1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AA33-F041-4566-8CEB-9ACB136E9583}" type="datetimeFigureOut">
              <a:rPr lang="fr-FR" smtClean="0"/>
              <a:pPr/>
              <a:t>29/11/2018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3D2048B-44F4-4662-A31F-C54B4A73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8670ED6-4E22-49CB-9B65-D39F42F0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C0DB-EC68-4A9C-9D6E-9232710F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2659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FHB_POWERPOINT_16-9-03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12181172" cy="685800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 userDrawn="1"/>
        </p:nvSpPr>
        <p:spPr>
          <a:xfrm>
            <a:off x="146361" y="6144598"/>
            <a:ext cx="5631980" cy="2817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dirty="0">
              <a:solidFill>
                <a:srgbClr val="1A3E71"/>
              </a:solidFill>
              <a:latin typeface="Arial"/>
              <a:cs typeface="Arial"/>
            </a:endParaRPr>
          </a:p>
        </p:txBody>
      </p:sp>
      <p:sp>
        <p:nvSpPr>
          <p:cNvPr id="4" name="Titre 1"/>
          <p:cNvSpPr txBox="1">
            <a:spLocks/>
          </p:cNvSpPr>
          <p:nvPr userDrawn="1"/>
        </p:nvSpPr>
        <p:spPr>
          <a:xfrm>
            <a:off x="226120" y="6379741"/>
            <a:ext cx="3664061" cy="28174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0" dirty="0">
              <a:solidFill>
                <a:srgbClr val="1A3E71"/>
              </a:solidFill>
              <a:latin typeface="Arial"/>
              <a:cs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2751518-9FD3-425B-9886-D073928FCE4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0297420" y="6045417"/>
            <a:ext cx="1624411" cy="5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82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510" y="160698"/>
            <a:ext cx="11558901" cy="408839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PACTE DE DEVELOPPEMENT: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Rappels du Projet Fédéral 2017-2020</a:t>
            </a: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FFB79C-A7A3-476B-8BC3-AD06FE414351}"/>
              </a:ext>
            </a:extLst>
          </p:cNvPr>
          <p:cNvSpPr/>
          <p:nvPr/>
        </p:nvSpPr>
        <p:spPr>
          <a:xfrm>
            <a:off x="154510" y="585657"/>
            <a:ext cx="8346831" cy="192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fr-FR" sz="1867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Etre performant sportivement</a:t>
            </a:r>
            <a:endParaRPr lang="fr-FR" sz="1467" b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Définir et rédiger le nouveau PPF</a:t>
            </a:r>
            <a:endParaRPr lang="fr-FR" sz="1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Rayonnement européen et international</a:t>
            </a:r>
            <a:endParaRPr lang="fr-FR" sz="1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Maitriser le développement du professionnalisme</a:t>
            </a:r>
            <a:endParaRPr lang="fr-FR" sz="1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Notoriété du Handball</a:t>
            </a:r>
            <a:endParaRPr lang="fr-FR" sz="1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1067"/>
              </a:spcAft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Maison du Handball</a:t>
            </a:r>
            <a:endParaRPr lang="fr-FR" sz="1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03A931-01C8-4E11-BD84-779E43C9FA72}"/>
              </a:ext>
            </a:extLst>
          </p:cNvPr>
          <p:cNvSpPr/>
          <p:nvPr/>
        </p:nvSpPr>
        <p:spPr>
          <a:xfrm>
            <a:off x="154510" y="2553511"/>
            <a:ext cx="10100604" cy="370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fr-FR" sz="1867" b="1" u="sng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Réussir la réforme territoriale</a:t>
            </a: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Accompagner</a:t>
            </a: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Dialoguer</a:t>
            </a: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Responsabiliser</a:t>
            </a: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Maitriser les budgets </a:t>
            </a: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Service structurant aux clubs</a:t>
            </a: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Communication</a:t>
            </a: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Innover et expérimenter</a:t>
            </a: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Renouvellement des dirigeants</a:t>
            </a: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Revisiter notre architecture de formation</a:t>
            </a:r>
          </a:p>
          <a:p>
            <a:pPr marL="1600160" lvl="2" indent="-380990">
              <a:lnSpc>
                <a:spcPct val="107000"/>
              </a:lnSpc>
              <a:buFont typeface="Wingdings" panose="05000000000000000000" pitchFamily="2" charset="2"/>
              <a:buChar char="ð"/>
            </a:pPr>
            <a:endParaRPr lang="fr-FR" sz="1867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523962" lvl="2" indent="-304792">
              <a:lnSpc>
                <a:spcPct val="107000"/>
              </a:lnSpc>
              <a:spcAft>
                <a:spcPts val="1067"/>
              </a:spcAft>
              <a:buFont typeface="+mj-lt"/>
              <a:buAutoNum type="romanLcPeriod"/>
            </a:pPr>
            <a:endParaRPr lang="fr-FR" sz="1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09D426-BF02-4D38-8FEA-BB770CBD68EE}"/>
              </a:ext>
            </a:extLst>
          </p:cNvPr>
          <p:cNvSpPr/>
          <p:nvPr/>
        </p:nvSpPr>
        <p:spPr>
          <a:xfrm>
            <a:off x="238915" y="5612431"/>
            <a:ext cx="8346831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fr-FR" sz="1867" b="1" u="sng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Etre performant socialement</a:t>
            </a:r>
          </a:p>
          <a:p>
            <a:pPr marL="1600160" lvl="2" indent="-380990">
              <a:lnSpc>
                <a:spcPct val="107000"/>
              </a:lnSpc>
              <a:buFont typeface="Wingdings" panose="05000000000000000000" pitchFamily="2" charset="2"/>
              <a:buChar char="ð"/>
            </a:pP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Diversifier et développer nos offres de pratique</a:t>
            </a:r>
          </a:p>
          <a:p>
            <a:pPr marL="1600160" lvl="2" indent="-380990">
              <a:lnSpc>
                <a:spcPct val="107000"/>
              </a:lnSpc>
              <a:buFont typeface="Wingdings" panose="05000000000000000000" pitchFamily="2" charset="2"/>
              <a:buChar char="ð"/>
            </a:pP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Féminisation </a:t>
            </a:r>
          </a:p>
          <a:p>
            <a:pPr lvl="2">
              <a:lnSpc>
                <a:spcPct val="107000"/>
              </a:lnSpc>
            </a:pPr>
            <a:r>
              <a:rPr lang="fr-FR" sz="1867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1867" dirty="0">
                <a:latin typeface="Arial" panose="020B0604020202020204" pitchFamily="34" charset="0"/>
                <a:cs typeface="Times New Roman" panose="02020603050405020304" pitchFamily="18" charset="0"/>
              </a:rPr>
              <a:t>Se doter d’outils de développement adéquat</a:t>
            </a:r>
          </a:p>
          <a:p>
            <a:pPr lvl="2">
              <a:lnSpc>
                <a:spcPct val="107000"/>
              </a:lnSpc>
              <a:spcAft>
                <a:spcPts val="1067"/>
              </a:spcAft>
            </a:pPr>
            <a:endParaRPr lang="fr-FR" sz="1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64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763FB3-7AA6-4538-B07A-83815B468841}"/>
              </a:ext>
            </a:extLst>
          </p:cNvPr>
          <p:cNvSpPr/>
          <p:nvPr/>
        </p:nvSpPr>
        <p:spPr>
          <a:xfrm>
            <a:off x="208714" y="520667"/>
            <a:ext cx="102518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/>
            </a:r>
            <a:br>
              <a:rPr lang="fr-FR" sz="28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u="sng" dirty="0">
                <a:solidFill>
                  <a:srgbClr val="C00000"/>
                </a:solidFill>
              </a:rPr>
              <a:t>Politiques</a:t>
            </a:r>
            <a:r>
              <a:rPr lang="fr-FR" sz="2400" dirty="0"/>
              <a:t> : volonté de l’IHF de voir la France représentée (internationalisation)</a:t>
            </a:r>
          </a:p>
          <a:p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u="sng" dirty="0">
                <a:solidFill>
                  <a:srgbClr val="C00000"/>
                </a:solidFill>
              </a:rPr>
              <a:t>Sportifs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: Obtenir un statut d’international Présence en démonstration au JO 2020 et en compétition pour Paris 2024 ???. Gagner des titres</a:t>
            </a:r>
          </a:p>
          <a:p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u="sng" dirty="0">
                <a:solidFill>
                  <a:srgbClr val="C00000"/>
                </a:solidFill>
              </a:rPr>
              <a:t>Sociaux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: Développer une nouvelle pratique(visibilité extérieure) et s’ouvrir à d’autres publics</a:t>
            </a:r>
          </a:p>
          <a:p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u="sng" dirty="0">
                <a:solidFill>
                  <a:srgbClr val="C00000"/>
                </a:solidFill>
              </a:rPr>
              <a:t>Communication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: Développer une image plus attrayante de notre sport </a:t>
            </a:r>
          </a:p>
          <a:p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u="sng" dirty="0">
                <a:solidFill>
                  <a:srgbClr val="C00000"/>
                </a:solidFill>
              </a:rPr>
              <a:t>Financiers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: Développer de nouvelles ressources (nouveaux licenciés, partenaires …)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1EC973-26BB-4F96-BADC-C32BCE8C4A55}"/>
              </a:ext>
            </a:extLst>
          </p:cNvPr>
          <p:cNvSpPr/>
          <p:nvPr/>
        </p:nvSpPr>
        <p:spPr>
          <a:xfrm>
            <a:off x="208714" y="413211"/>
            <a:ext cx="3211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33CC"/>
                </a:solidFill>
              </a:rPr>
              <a:t>Les enjeux</a:t>
            </a:r>
          </a:p>
        </p:txBody>
      </p:sp>
    </p:spTree>
    <p:extLst>
      <p:ext uri="{BB962C8B-B14F-4D97-AF65-F5344CB8AC3E}">
        <p14:creationId xmlns:p14="http://schemas.microsoft.com/office/powerpoint/2010/main" xmlns="" val="12978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876C238-9869-4767-A9B0-85FE23B7D9A8}"/>
              </a:ext>
            </a:extLst>
          </p:cNvPr>
          <p:cNvSpPr/>
          <p:nvPr/>
        </p:nvSpPr>
        <p:spPr>
          <a:xfrm>
            <a:off x="273995" y="945383"/>
            <a:ext cx="11644009" cy="5542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Synthèse de travail sur le thème « Service aux clubs »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définition ?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 Service aux clubs est une notion complexe, qui parait assez floue pour l’ensemble des acteurs, qui reprend 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développement (avec l’évènementiel)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mise en place des championnats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projet club (structuration fonctionnelle, financière …)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Concerne qui ?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C’est le rôle de chacun dans les territoires avec la ligue et les comités, eux-mêmes composés de dirigeants et de salariés.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 ? :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Développer / Accompagner / Soutenir / Inventer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Problématique :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Comment répartir les compétences des dirigeants et des salariés qui sont à la ligue et aux comités pour répondre au « Comment 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91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A90896-B724-4BA8-996A-A7CC3E808C3F}"/>
              </a:ext>
            </a:extLst>
          </p:cNvPr>
          <p:cNvSpPr/>
          <p:nvPr/>
        </p:nvSpPr>
        <p:spPr>
          <a:xfrm>
            <a:off x="0" y="705017"/>
            <a:ext cx="11585642" cy="365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les compétences sont répertoriées et connues alors la confiance et la communication entre les clubs et les structures fédérales se mettront en place. On a le SAVOIR-FAIRE, c’est le FAIRE-SAVOIR qu’il faut améliorer.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Diverses pratiques/ remarques en exemple :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 Recenser auprès des clubs leurs besoins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 Dans plusieurs comités, les clubs sont répartis en bassin et des réunions sont organisées régulièrement ce qui a permis de cibler les difficultés, d’apprendre aux clubs à travailler ensembles.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 Aider les clubs à formaliser, à travailler sur un projet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la proximité des comités envers les clubs qui est importante, ajoutée à la convivialité dès lors qu’une action est mise en place.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19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989645-62B6-495E-A28E-5D3657496137}"/>
              </a:ext>
            </a:extLst>
          </p:cNvPr>
          <p:cNvSpPr/>
          <p:nvPr/>
        </p:nvSpPr>
        <p:spPr>
          <a:xfrm>
            <a:off x="0" y="0"/>
            <a:ext cx="11945566" cy="676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Synthèse des réunions CMCD du 10/11/11 aux Inter Régions à CRETEIL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 : Centre Loire, Grand-Est et Paca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 de Claude </a:t>
            </a:r>
            <a:r>
              <a:rPr lang="fr-FR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Perruchet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sa création en 2006, la CMCD avait pour objectif d’aider les clubs à se structurer et à accéder au processus de formation pour se développer dans de bonnes conditions et contribuer au développement du Handball en général.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échanges les 2 groupes de travail propose de conserver: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► U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CADRE d’EXIGENCES pour les clubs, mais en gardant à l’esprit les principes : 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D’adaptabilité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négociation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D’équité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Faut-il changer le nom de CMCD : Obligations ? Exigences ? Parcours de formation ?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► L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format actuel avec SOCLE de BASE et SEUIL de RESSOURCES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► L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THEMATIQUES actuelles du SOCLE 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Sportive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Juges Arbitres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Juges Arbitres Jeunes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y rajouter une 5ème thématique : DIRIGEANTS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Seuil permettant d’intégrer d’autres critères de développement comme c’est le cas actuellement.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92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910D08-400B-43AB-A67B-064F29CA52F1}"/>
              </a:ext>
            </a:extLst>
          </p:cNvPr>
          <p:cNvSpPr/>
          <p:nvPr/>
        </p:nvSpPr>
        <p:spPr>
          <a:xfrm>
            <a:off x="175097" y="180162"/>
            <a:ext cx="11634281" cy="3949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► 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possibilité pour les Territoires de construire leurs propres exigences  tout en  respectant le cadre ci-dessus. Il leur faudra veiller à harmoniser les exigences du niveau supérieur avec les exigences des niveaux inférieurs nationaux.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► 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L’obligation de suivre et d’accompagner les clubs en fournissant un contrôle régulier et un calendrier précis d’échéances.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5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ce qui est du volet SANCTIONS 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Pourquoi ne pas imaginer 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valorisation : points en plus, récompenses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pénalités modulées sur le socle pour ne pas appliquer la loi du tout ou rien actuel au niveau national.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transversalité des décisions de pénalités entre la Commission chargée du suivi et les instances dirigeantes territoriales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pourrait-on pas envisager une CMCD « projet » et une CMCD « Sanctions »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Faut-il rattacher la Commission chargée du suivi à « Statuts et règlements » ou à « Service aux clubs » ?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29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85000E2-55F6-6945-9427-2B1776D878AC}"/>
              </a:ext>
            </a:extLst>
          </p:cNvPr>
          <p:cNvSpPr txBox="1"/>
          <p:nvPr/>
        </p:nvSpPr>
        <p:spPr>
          <a:xfrm>
            <a:off x="9123042" y="6421156"/>
            <a:ext cx="219995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PPF-ARBITRAGE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E30E51F-579A-6C4F-BEEB-71E10114D937}"/>
              </a:ext>
            </a:extLst>
          </p:cNvPr>
          <p:cNvSpPr txBox="1"/>
          <p:nvPr/>
        </p:nvSpPr>
        <p:spPr>
          <a:xfrm>
            <a:off x="729703" y="548639"/>
            <a:ext cx="4853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Pourquoi un PPF de l’Arbitrage ?</a:t>
            </a: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DF6012B-A264-624D-9C9A-BAC0461753D3}"/>
              </a:ext>
            </a:extLst>
          </p:cNvPr>
          <p:cNvSpPr txBox="1"/>
          <p:nvPr/>
        </p:nvSpPr>
        <p:spPr>
          <a:xfrm>
            <a:off x="1545306" y="5846144"/>
            <a:ext cx="872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L’ARBITRE de demain devra aussi être un ATHLÈTE de HAUT NIVEAU </a:t>
            </a:r>
            <a:endParaRPr kumimoji="0" lang="fr-FR" altLang="fr-FR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BA100C1-52E4-F04A-B4D4-5F46D387D022}"/>
              </a:ext>
            </a:extLst>
          </p:cNvPr>
          <p:cNvSpPr txBox="1"/>
          <p:nvPr/>
        </p:nvSpPr>
        <p:spPr>
          <a:xfrm>
            <a:off x="1806397" y="1190304"/>
            <a:ext cx="571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fonction de plus en plus exigeante …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935B41A-F3EF-6940-B1B5-737EBBDF2B4C}"/>
              </a:ext>
            </a:extLst>
          </p:cNvPr>
          <p:cNvSpPr txBox="1"/>
          <p:nvPr/>
        </p:nvSpPr>
        <p:spPr>
          <a:xfrm>
            <a:off x="1806397" y="3391450"/>
            <a:ext cx="571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mission de plus en plus importante …</a:t>
            </a:r>
            <a:endParaRPr lang="fr-FR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469461A-A6FD-254B-927C-3E4BD0DB9A12}"/>
              </a:ext>
            </a:extLst>
          </p:cNvPr>
          <p:cNvSpPr/>
          <p:nvPr/>
        </p:nvSpPr>
        <p:spPr>
          <a:xfrm rot="20146415">
            <a:off x="6550226" y="1761093"/>
            <a:ext cx="4894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b="1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 clubs de Lidl Star Ligue au Final Four EHF …</a:t>
            </a:r>
            <a:endParaRPr kumimoji="0" lang="fr-FR" altLang="fr-FR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b="1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Nombreux internationaux français et étrangers</a:t>
            </a:r>
            <a:endParaRPr kumimoji="0" lang="fr-FR" altLang="fr-FR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0693FB-FAAF-354C-AA37-F1DDAE946C48}"/>
              </a:ext>
            </a:extLst>
          </p:cNvPr>
          <p:cNvSpPr/>
          <p:nvPr/>
        </p:nvSpPr>
        <p:spPr>
          <a:xfrm>
            <a:off x="2818727" y="1719174"/>
            <a:ext cx="289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L’évolution du handball !</a:t>
            </a:r>
          </a:p>
        </p:txBody>
      </p:sp>
      <p:sp>
        <p:nvSpPr>
          <p:cNvPr id="14" name="Flèche droite 21">
            <a:extLst>
              <a:ext uri="{FF2B5EF4-FFF2-40B4-BE49-F238E27FC236}">
                <a16:creationId xmlns:a16="http://schemas.microsoft.com/office/drawing/2014/main" xmlns="" id="{AA65C9E1-B7E8-A745-8E8F-C5BE3F9DA516}"/>
              </a:ext>
            </a:extLst>
          </p:cNvPr>
          <p:cNvSpPr/>
          <p:nvPr/>
        </p:nvSpPr>
        <p:spPr>
          <a:xfrm>
            <a:off x="1929073" y="1773615"/>
            <a:ext cx="648000" cy="288000"/>
          </a:xfrm>
          <a:prstGeom prst="rightArrow">
            <a:avLst>
              <a:gd name="adj1" fmla="val 54983"/>
              <a:gd name="adj2" fmla="val 549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irage 15">
            <a:extLst>
              <a:ext uri="{FF2B5EF4-FFF2-40B4-BE49-F238E27FC236}">
                <a16:creationId xmlns:a16="http://schemas.microsoft.com/office/drawing/2014/main" xmlns="" id="{24F2B341-EEBC-224A-8B83-494978BEEBBD}"/>
              </a:ext>
            </a:extLst>
          </p:cNvPr>
          <p:cNvSpPr>
            <a:spLocks noChangeAspect="1"/>
          </p:cNvSpPr>
          <p:nvPr/>
        </p:nvSpPr>
        <p:spPr>
          <a:xfrm flipV="1">
            <a:off x="1137824" y="1012031"/>
            <a:ext cx="540000" cy="540000"/>
          </a:xfrm>
          <a:prstGeom prst="bentArrow">
            <a:avLst>
              <a:gd name="adj1" fmla="val 29200"/>
              <a:gd name="adj2" fmla="val 24284"/>
              <a:gd name="adj3" fmla="val 31759"/>
              <a:gd name="adj4" fmla="val 495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Virage 16">
            <a:extLst>
              <a:ext uri="{FF2B5EF4-FFF2-40B4-BE49-F238E27FC236}">
                <a16:creationId xmlns:a16="http://schemas.microsoft.com/office/drawing/2014/main" xmlns="" id="{C9BC82E5-A849-2B4D-B8AF-DF56CCAD4F1D}"/>
              </a:ext>
            </a:extLst>
          </p:cNvPr>
          <p:cNvSpPr>
            <a:spLocks noChangeAspect="1"/>
          </p:cNvSpPr>
          <p:nvPr/>
        </p:nvSpPr>
        <p:spPr>
          <a:xfrm flipV="1">
            <a:off x="1137824" y="3225985"/>
            <a:ext cx="540000" cy="540000"/>
          </a:xfrm>
          <a:prstGeom prst="bentArrow">
            <a:avLst>
              <a:gd name="adj1" fmla="val 29200"/>
              <a:gd name="adj2" fmla="val 24284"/>
              <a:gd name="adj3" fmla="val 31759"/>
              <a:gd name="adj4" fmla="val 495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droite 21">
            <a:extLst>
              <a:ext uri="{FF2B5EF4-FFF2-40B4-BE49-F238E27FC236}">
                <a16:creationId xmlns:a16="http://schemas.microsoft.com/office/drawing/2014/main" xmlns="" id="{B6002AA3-FF8F-A34F-9BC7-3AB95AB3C667}"/>
              </a:ext>
            </a:extLst>
          </p:cNvPr>
          <p:cNvSpPr/>
          <p:nvPr/>
        </p:nvSpPr>
        <p:spPr>
          <a:xfrm>
            <a:off x="1929073" y="4135191"/>
            <a:ext cx="648000" cy="288000"/>
          </a:xfrm>
          <a:prstGeom prst="rightArrow">
            <a:avLst>
              <a:gd name="adj1" fmla="val 54983"/>
              <a:gd name="adj2" fmla="val 549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6F99B46-FE85-844B-A1ED-C515065A45C8}"/>
              </a:ext>
            </a:extLst>
          </p:cNvPr>
          <p:cNvSpPr/>
          <p:nvPr/>
        </p:nvSpPr>
        <p:spPr>
          <a:xfrm>
            <a:off x="2953053" y="1998056"/>
            <a:ext cx="4763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Rapidité … Densité physique … Règles du jeu 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A8D10D2-C300-284D-82C3-640821CCF649}"/>
              </a:ext>
            </a:extLst>
          </p:cNvPr>
          <p:cNvSpPr/>
          <p:nvPr/>
        </p:nvSpPr>
        <p:spPr>
          <a:xfrm>
            <a:off x="2818727" y="4079136"/>
            <a:ext cx="342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spectacularisation du jeu !</a:t>
            </a:r>
          </a:p>
        </p:txBody>
      </p:sp>
      <p:sp>
        <p:nvSpPr>
          <p:cNvPr id="21" name="Flèche droite 21">
            <a:extLst>
              <a:ext uri="{FF2B5EF4-FFF2-40B4-BE49-F238E27FC236}">
                <a16:creationId xmlns:a16="http://schemas.microsoft.com/office/drawing/2014/main" xmlns="" id="{8E4506AB-E4A8-D141-BCB1-A3FC4339325B}"/>
              </a:ext>
            </a:extLst>
          </p:cNvPr>
          <p:cNvSpPr/>
          <p:nvPr/>
        </p:nvSpPr>
        <p:spPr>
          <a:xfrm>
            <a:off x="1929073" y="4751729"/>
            <a:ext cx="648000" cy="288000"/>
          </a:xfrm>
          <a:prstGeom prst="rightArrow">
            <a:avLst>
              <a:gd name="adj1" fmla="val 54983"/>
              <a:gd name="adj2" fmla="val 549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825611-0974-074C-B5BA-C0944F761064}"/>
              </a:ext>
            </a:extLst>
          </p:cNvPr>
          <p:cNvSpPr/>
          <p:nvPr/>
        </p:nvSpPr>
        <p:spPr>
          <a:xfrm>
            <a:off x="2818727" y="4695674"/>
            <a:ext cx="3152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protection des joueurs !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0EBCCC17-6F2C-574E-9731-69B451589B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47284" y="309560"/>
            <a:ext cx="685714" cy="108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E81203B-5310-7343-A350-6E145197C6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99103" y="931882"/>
            <a:ext cx="953740" cy="1080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A87493D-F785-B54E-9672-2CBC7897042E}"/>
              </a:ext>
            </a:extLst>
          </p:cNvPr>
          <p:cNvSpPr/>
          <p:nvPr/>
        </p:nvSpPr>
        <p:spPr>
          <a:xfrm rot="20161373">
            <a:off x="9317690" y="4658209"/>
            <a:ext cx="2866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b="1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Contraintes économiques …</a:t>
            </a:r>
            <a:endParaRPr kumimoji="0" lang="fr-FR" altLang="fr-FR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b="1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Contraintes juridiques …</a:t>
            </a:r>
            <a:endParaRPr kumimoji="0" lang="fr-FR" altLang="fr-FR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26FA3C4-DD33-2447-A336-53787AE0F240}"/>
              </a:ext>
            </a:extLst>
          </p:cNvPr>
          <p:cNvSpPr/>
          <p:nvPr/>
        </p:nvSpPr>
        <p:spPr>
          <a:xfrm>
            <a:off x="2821777" y="2338227"/>
            <a:ext cx="289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professionnalisation !</a:t>
            </a:r>
          </a:p>
        </p:txBody>
      </p:sp>
      <p:sp>
        <p:nvSpPr>
          <p:cNvPr id="31" name="Flèche droite 21">
            <a:extLst>
              <a:ext uri="{FF2B5EF4-FFF2-40B4-BE49-F238E27FC236}">
                <a16:creationId xmlns:a16="http://schemas.microsoft.com/office/drawing/2014/main" xmlns="" id="{71B9DE5D-4846-664A-A0C2-F7827ED2A143}"/>
              </a:ext>
            </a:extLst>
          </p:cNvPr>
          <p:cNvSpPr/>
          <p:nvPr/>
        </p:nvSpPr>
        <p:spPr>
          <a:xfrm>
            <a:off x="1932123" y="2392668"/>
            <a:ext cx="648000" cy="288000"/>
          </a:xfrm>
          <a:prstGeom prst="rightArrow">
            <a:avLst>
              <a:gd name="adj1" fmla="val 54983"/>
              <a:gd name="adj2" fmla="val 549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Virage 23">
            <a:extLst>
              <a:ext uri="{FF2B5EF4-FFF2-40B4-BE49-F238E27FC236}">
                <a16:creationId xmlns:a16="http://schemas.microsoft.com/office/drawing/2014/main" xmlns="" id="{7715ED40-D8B1-CB4B-9D0E-C01D62EED3A1}"/>
              </a:ext>
            </a:extLst>
          </p:cNvPr>
          <p:cNvSpPr>
            <a:spLocks noChangeAspect="1"/>
          </p:cNvSpPr>
          <p:nvPr/>
        </p:nvSpPr>
        <p:spPr>
          <a:xfrm flipV="1">
            <a:off x="829719" y="1010304"/>
            <a:ext cx="540000" cy="5220015"/>
          </a:xfrm>
          <a:prstGeom prst="bentArrow">
            <a:avLst>
              <a:gd name="adj1" fmla="val 29200"/>
              <a:gd name="adj2" fmla="val 24284"/>
              <a:gd name="adj3" fmla="val 31759"/>
              <a:gd name="adj4" fmla="val 495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B9A6FB1-C78A-D844-A2FC-863CC19D24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66871" y="3222846"/>
            <a:ext cx="2160000" cy="14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704E9DF-F74D-2045-8E69-9227058D55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2618" y="4228641"/>
            <a:ext cx="2168675" cy="144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A03752A-6E82-9B46-9835-160649C221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6463" y="4768641"/>
            <a:ext cx="472021" cy="90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2C1C13A-80BD-6044-AC59-49B5862C90C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80995" y="178464"/>
            <a:ext cx="1600000" cy="900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4B0FBF1-47DF-4548-B986-23169E530DB2}"/>
              </a:ext>
            </a:extLst>
          </p:cNvPr>
          <p:cNvSpPr/>
          <p:nvPr/>
        </p:nvSpPr>
        <p:spPr>
          <a:xfrm>
            <a:off x="2951706" y="2635730"/>
            <a:ext cx="351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Juges Arbitres … Encadrement …</a:t>
            </a:r>
          </a:p>
        </p:txBody>
      </p:sp>
    </p:spTree>
    <p:extLst>
      <p:ext uri="{BB962C8B-B14F-4D97-AF65-F5344CB8AC3E}">
        <p14:creationId xmlns:p14="http://schemas.microsoft.com/office/powerpoint/2010/main" xmlns="" val="280983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5C3B35B-2235-C243-B97E-F573E74D6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166" y="1191921"/>
            <a:ext cx="1270000" cy="16002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E2DDF037-28E3-0942-A3F7-76C4D054C96D}"/>
              </a:ext>
            </a:extLst>
          </p:cNvPr>
          <p:cNvSpPr txBox="1"/>
          <p:nvPr/>
        </p:nvSpPr>
        <p:spPr>
          <a:xfrm>
            <a:off x="1688880" y="190203"/>
            <a:ext cx="106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PARCOURS DE FORMATION DE L’ARBITRE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diffuser avec animation)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A5CAD73-3FA1-2441-B6E8-E1D6E3163A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618" y="132142"/>
            <a:ext cx="1425000" cy="540000"/>
          </a:xfrm>
          <a:prstGeom prst="rect">
            <a:avLst/>
          </a:prstGeom>
        </p:spPr>
      </p:pic>
      <p:cxnSp>
        <p:nvCxnSpPr>
          <p:cNvPr id="45" name="Connecteur en arc 44">
            <a:extLst>
              <a:ext uri="{FF2B5EF4-FFF2-40B4-BE49-F238E27FC236}">
                <a16:creationId xmlns:a16="http://schemas.microsoft.com/office/drawing/2014/main" xmlns="" id="{FBCDF02B-FB49-A745-B5E6-9168920B67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45049" y="4612257"/>
            <a:ext cx="2076016" cy="1866033"/>
          </a:xfrm>
          <a:prstGeom prst="curvedConnector3">
            <a:avLst>
              <a:gd name="adj1" fmla="val 456865"/>
            </a:avLst>
          </a:prstGeom>
          <a:ln w="50800">
            <a:solidFill>
              <a:srgbClr val="943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1E69CFD0-B4C3-F84E-A3B9-FF07FD04A01E}"/>
              </a:ext>
            </a:extLst>
          </p:cNvPr>
          <p:cNvSpPr txBox="1"/>
          <p:nvPr/>
        </p:nvSpPr>
        <p:spPr>
          <a:xfrm>
            <a:off x="2832764" y="2410308"/>
            <a:ext cx="1467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ANIMATEUR</a:t>
            </a:r>
          </a:p>
          <a:p>
            <a:pPr algn="ctr"/>
            <a:r>
              <a:rPr lang="fr-FR" sz="1400" b="1" dirty="0"/>
              <a:t>ÉCOLE</a:t>
            </a:r>
          </a:p>
          <a:p>
            <a:pPr algn="ctr"/>
            <a:r>
              <a:rPr lang="fr-FR" sz="1400" b="1" dirty="0"/>
              <a:t>D’ARBITRAGE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87F4FD6F-0E17-CF44-9FE8-D336C1FAA256}"/>
              </a:ext>
            </a:extLst>
          </p:cNvPr>
          <p:cNvSpPr txBox="1"/>
          <p:nvPr/>
        </p:nvSpPr>
        <p:spPr>
          <a:xfrm>
            <a:off x="2570748" y="1158480"/>
            <a:ext cx="17640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ACCOMPAGNATEUR  </a:t>
            </a:r>
          </a:p>
          <a:p>
            <a:pPr algn="ctr"/>
            <a:r>
              <a:rPr lang="fr-FR" sz="1400" b="1" dirty="0">
                <a:solidFill>
                  <a:schemeClr val="bg1">
                    <a:lumMod val="50000"/>
                  </a:schemeClr>
                </a:solidFill>
              </a:rPr>
              <a:t>ÉCOLE</a:t>
            </a:r>
          </a:p>
          <a:p>
            <a:pPr algn="ctr"/>
            <a:r>
              <a:rPr lang="fr-FR" sz="1400" b="1" dirty="0">
                <a:solidFill>
                  <a:schemeClr val="bg1">
                    <a:lumMod val="50000"/>
                  </a:schemeClr>
                </a:solidFill>
              </a:rPr>
              <a:t>D’ARBITRAGE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xmlns="" id="{A8AA9C70-DA7E-FB41-B0DB-2CC4DF1710A9}"/>
              </a:ext>
            </a:extLst>
          </p:cNvPr>
          <p:cNvSpPr txBox="1"/>
          <p:nvPr/>
        </p:nvSpPr>
        <p:spPr>
          <a:xfrm>
            <a:off x="8180161" y="4503521"/>
            <a:ext cx="858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JA T3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xmlns="" id="{AEC29BAA-8702-B743-8C2F-8A62EF0A617C}"/>
              </a:ext>
            </a:extLst>
          </p:cNvPr>
          <p:cNvSpPr/>
          <p:nvPr/>
        </p:nvSpPr>
        <p:spPr>
          <a:xfrm>
            <a:off x="5154559" y="2560014"/>
            <a:ext cx="2376000" cy="540000"/>
          </a:xfrm>
          <a:prstGeom prst="ellipse">
            <a:avLst/>
          </a:prstGeom>
          <a:noFill/>
          <a:ln w="3810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ANIMATEUR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JA JEUNE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60B89AE4-66ED-0343-A2FA-71A466A6037E}"/>
              </a:ext>
            </a:extLst>
          </p:cNvPr>
          <p:cNvSpPr txBox="1"/>
          <p:nvPr/>
        </p:nvSpPr>
        <p:spPr>
          <a:xfrm>
            <a:off x="4900597" y="4619792"/>
            <a:ext cx="858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JA T1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xmlns="" id="{E65A04C9-66D0-F643-8B12-2ED1EDD96402}"/>
              </a:ext>
            </a:extLst>
          </p:cNvPr>
          <p:cNvSpPr txBox="1"/>
          <p:nvPr/>
        </p:nvSpPr>
        <p:spPr>
          <a:xfrm>
            <a:off x="6651383" y="4508457"/>
            <a:ext cx="858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JA T2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xmlns="" id="{DCA2CD14-477C-5D47-8EA1-794887E1C2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4530" y="3542238"/>
            <a:ext cx="1118784" cy="1491712"/>
          </a:xfrm>
          <a:prstGeom prst="rect">
            <a:avLst/>
          </a:prstGeom>
        </p:spPr>
      </p:pic>
      <p:sp>
        <p:nvSpPr>
          <p:cNvPr id="86" name="ZoneTexte 85">
            <a:extLst>
              <a:ext uri="{FF2B5EF4-FFF2-40B4-BE49-F238E27FC236}">
                <a16:creationId xmlns:a16="http://schemas.microsoft.com/office/drawing/2014/main" xmlns="" id="{9656863B-B37F-B94D-91EB-0D63C7B7C0B8}"/>
              </a:ext>
            </a:extLst>
          </p:cNvPr>
          <p:cNvSpPr txBox="1"/>
          <p:nvPr/>
        </p:nvSpPr>
        <p:spPr>
          <a:xfrm>
            <a:off x="2132049" y="4748593"/>
            <a:ext cx="17401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JA Groupe SECTEUR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xmlns="" id="{155BB81D-3AA3-334E-A341-E1A41A4D254B}"/>
              </a:ext>
            </a:extLst>
          </p:cNvPr>
          <p:cNvSpPr txBox="1"/>
          <p:nvPr/>
        </p:nvSpPr>
        <p:spPr>
          <a:xfrm>
            <a:off x="2842839" y="6043994"/>
            <a:ext cx="17401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JA Groupe FÉDÉRAL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xmlns="" id="{C1CDDFC6-1CDB-064C-8BEA-DD2BD140D2FF}"/>
              </a:ext>
            </a:extLst>
          </p:cNvPr>
          <p:cNvSpPr txBox="1"/>
          <p:nvPr/>
        </p:nvSpPr>
        <p:spPr>
          <a:xfrm>
            <a:off x="8180161" y="5897418"/>
            <a:ext cx="220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Juge Arbitre en secteur</a:t>
            </a:r>
          </a:p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PROFESSIONNEL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A6416F3B-4FDE-114C-9E50-E7A07C8E0491}"/>
              </a:ext>
            </a:extLst>
          </p:cNvPr>
          <p:cNvSpPr txBox="1"/>
          <p:nvPr/>
        </p:nvSpPr>
        <p:spPr>
          <a:xfrm>
            <a:off x="2896098" y="3321455"/>
            <a:ext cx="285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9437FF"/>
                </a:solidFill>
              </a:rPr>
              <a:t>INTÉGRATION PARCOURS JA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xmlns="" id="{12634DD7-DDCF-434F-AD71-94957E697573}"/>
              </a:ext>
            </a:extLst>
          </p:cNvPr>
          <p:cNvSpPr/>
          <p:nvPr/>
        </p:nvSpPr>
        <p:spPr>
          <a:xfrm>
            <a:off x="4920101" y="3914531"/>
            <a:ext cx="3083861" cy="666963"/>
          </a:xfrm>
          <a:prstGeom prst="ellipse">
            <a:avLst/>
          </a:prstGeom>
          <a:noFill/>
          <a:ln w="3810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ACCOMPAGNATEUR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JA TERRITORIAL</a:t>
            </a: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xmlns="" id="{9442733E-7BA1-1A49-99A8-0722B4C43306}"/>
              </a:ext>
            </a:extLst>
          </p:cNvPr>
          <p:cNvSpPr/>
          <p:nvPr/>
        </p:nvSpPr>
        <p:spPr>
          <a:xfrm>
            <a:off x="4920102" y="4916086"/>
            <a:ext cx="2376000" cy="540000"/>
          </a:xfrm>
          <a:prstGeom prst="ellipse">
            <a:avLst/>
          </a:prstGeom>
          <a:noFill/>
          <a:ln w="3810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ANIMATEUR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JA TERRITORIAL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xmlns="" id="{91E04750-72B0-E64D-B885-FB9E5A77CB67}"/>
              </a:ext>
            </a:extLst>
          </p:cNvPr>
          <p:cNvSpPr/>
          <p:nvPr/>
        </p:nvSpPr>
        <p:spPr>
          <a:xfrm>
            <a:off x="6221" y="4145753"/>
            <a:ext cx="2942225" cy="690209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ACCOMPAGNATEUR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JA NATIONAL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xmlns="" id="{94EFBB9A-7755-4340-982B-E59C4212C40D}"/>
              </a:ext>
            </a:extLst>
          </p:cNvPr>
          <p:cNvSpPr/>
          <p:nvPr/>
        </p:nvSpPr>
        <p:spPr>
          <a:xfrm>
            <a:off x="1985296" y="5498696"/>
            <a:ext cx="2376000" cy="5400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ANIMATEUR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JA NATIONAL</a:t>
            </a:r>
          </a:p>
        </p:txBody>
      </p:sp>
      <p:sp>
        <p:nvSpPr>
          <p:cNvPr id="112" name="Flèche droite rayée 111">
            <a:extLst>
              <a:ext uri="{FF2B5EF4-FFF2-40B4-BE49-F238E27FC236}">
                <a16:creationId xmlns:a16="http://schemas.microsoft.com/office/drawing/2014/main" xmlns="" id="{1875C53A-B750-A249-884C-C03F7533BCCE}"/>
              </a:ext>
            </a:extLst>
          </p:cNvPr>
          <p:cNvSpPr/>
          <p:nvPr/>
        </p:nvSpPr>
        <p:spPr>
          <a:xfrm rot="5400000">
            <a:off x="7918502" y="4101925"/>
            <a:ext cx="2811488" cy="562024"/>
          </a:xfrm>
          <a:prstGeom prst="stripedRightArrow">
            <a:avLst/>
          </a:prstGeom>
          <a:solidFill>
            <a:srgbClr val="9437FF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xmlns="" id="{7EC18CDD-7D38-1D46-8168-E64BFF5E4B95}"/>
              </a:ext>
            </a:extLst>
          </p:cNvPr>
          <p:cNvSpPr txBox="1"/>
          <p:nvPr/>
        </p:nvSpPr>
        <p:spPr>
          <a:xfrm>
            <a:off x="8800795" y="2488909"/>
            <a:ext cx="1041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9437FF"/>
                </a:solidFill>
              </a:rPr>
              <a:t>PPF</a:t>
            </a:r>
          </a:p>
          <a:p>
            <a:pPr algn="ctr"/>
            <a:r>
              <a:rPr lang="fr-FR" sz="1400" b="1" dirty="0">
                <a:solidFill>
                  <a:srgbClr val="9437FF"/>
                </a:solidFill>
              </a:rPr>
              <a:t>ARBITRAGE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xmlns="" id="{132505E1-C41A-144F-897A-5CA0ADA4B286}"/>
              </a:ext>
            </a:extLst>
          </p:cNvPr>
          <p:cNvSpPr/>
          <p:nvPr/>
        </p:nvSpPr>
        <p:spPr>
          <a:xfrm>
            <a:off x="2045773" y="834845"/>
            <a:ext cx="2634367" cy="24605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xmlns="" id="{025ACC22-F0BB-7A46-ABFA-ADBFC3654210}"/>
              </a:ext>
            </a:extLst>
          </p:cNvPr>
          <p:cNvSpPr txBox="1"/>
          <p:nvPr/>
        </p:nvSpPr>
        <p:spPr>
          <a:xfrm>
            <a:off x="1979092" y="745821"/>
            <a:ext cx="67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CLUB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xmlns="" id="{873BD99C-5476-D84C-93E8-95912286A6CA}"/>
              </a:ext>
            </a:extLst>
          </p:cNvPr>
          <p:cNvSpPr txBox="1"/>
          <p:nvPr/>
        </p:nvSpPr>
        <p:spPr>
          <a:xfrm>
            <a:off x="5644609" y="791090"/>
            <a:ext cx="129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F00"/>
                </a:solidFill>
              </a:rPr>
              <a:t>TERRITOIRE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xmlns="" id="{1FA0E5F4-399D-F742-8FCA-D9CF229B8ED9}"/>
              </a:ext>
            </a:extLst>
          </p:cNvPr>
          <p:cNvSpPr txBox="1"/>
          <p:nvPr/>
        </p:nvSpPr>
        <p:spPr>
          <a:xfrm>
            <a:off x="634309" y="3749794"/>
            <a:ext cx="139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FÉDÉRATION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xmlns="" id="{0818F061-5BDC-0840-BCF2-E124F1934B2B}"/>
              </a:ext>
            </a:extLst>
          </p:cNvPr>
          <p:cNvSpPr txBox="1"/>
          <p:nvPr/>
        </p:nvSpPr>
        <p:spPr>
          <a:xfrm>
            <a:off x="7509525" y="995198"/>
            <a:ext cx="234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FA00"/>
                </a:solidFill>
              </a:rPr>
              <a:t>(Accompagnateur Territorial)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xmlns="" id="{B5A08EED-AB75-8C47-BD06-92DD538AA138}"/>
              </a:ext>
            </a:extLst>
          </p:cNvPr>
          <p:cNvSpPr txBox="1"/>
          <p:nvPr/>
        </p:nvSpPr>
        <p:spPr>
          <a:xfrm>
            <a:off x="2238498" y="3872572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FA00"/>
                </a:solidFill>
              </a:rPr>
              <a:t>(Juge Superviseur National)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xmlns="" id="{D73F67DF-B70F-1647-845B-AADE9D8394D0}"/>
              </a:ext>
            </a:extLst>
          </p:cNvPr>
          <p:cNvSpPr txBox="1"/>
          <p:nvPr/>
        </p:nvSpPr>
        <p:spPr>
          <a:xfrm>
            <a:off x="6776182" y="3615420"/>
            <a:ext cx="2318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FA00"/>
                </a:solidFill>
              </a:rPr>
              <a:t>(Juge Superviseur Territorial)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70D81625-3C56-2641-A891-962003753C8B}"/>
              </a:ext>
            </a:extLst>
          </p:cNvPr>
          <p:cNvSpPr txBox="1"/>
          <p:nvPr/>
        </p:nvSpPr>
        <p:spPr>
          <a:xfrm>
            <a:off x="1697827" y="1593257"/>
            <a:ext cx="80855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>
                <a:solidFill>
                  <a:srgbClr val="0432FF"/>
                </a:solidFill>
              </a:rPr>
              <a:t>MATCH</a:t>
            </a:r>
          </a:p>
          <a:p>
            <a:pPr algn="ctr"/>
            <a:endParaRPr lang="fr-FR" sz="1600" b="1" i="1" dirty="0">
              <a:solidFill>
                <a:srgbClr val="0432FF"/>
              </a:solidFill>
            </a:endParaRPr>
          </a:p>
          <a:p>
            <a:pPr algn="ctr"/>
            <a:r>
              <a:rPr lang="fr-FR" sz="1600" b="1" i="1" dirty="0">
                <a:solidFill>
                  <a:srgbClr val="0432FF"/>
                </a:solidFill>
              </a:rPr>
              <a:t>STAGE</a:t>
            </a:r>
          </a:p>
        </p:txBody>
      </p:sp>
      <p:cxnSp>
        <p:nvCxnSpPr>
          <p:cNvPr id="26" name="Connecteur en arc 25">
            <a:extLst>
              <a:ext uri="{FF2B5EF4-FFF2-40B4-BE49-F238E27FC236}">
                <a16:creationId xmlns:a16="http://schemas.microsoft.com/office/drawing/2014/main" xmlns="" id="{673C9001-04C8-7E4B-87EA-B1E43EEE1757}"/>
              </a:ext>
            </a:extLst>
          </p:cNvPr>
          <p:cNvCxnSpPr>
            <a:cxnSpLocks/>
          </p:cNvCxnSpPr>
          <p:nvPr/>
        </p:nvCxnSpPr>
        <p:spPr>
          <a:xfrm>
            <a:off x="2045773" y="1982717"/>
            <a:ext cx="4401400" cy="1514507"/>
          </a:xfrm>
          <a:prstGeom prst="curvedConnector3">
            <a:avLst>
              <a:gd name="adj1" fmla="val 182750"/>
            </a:avLst>
          </a:prstGeom>
          <a:ln w="50800">
            <a:solidFill>
              <a:srgbClr val="943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24AE30C3-0463-C640-9C54-C4DC3F27A1DB}"/>
              </a:ext>
            </a:extLst>
          </p:cNvPr>
          <p:cNvSpPr txBox="1"/>
          <p:nvPr/>
        </p:nvSpPr>
        <p:spPr>
          <a:xfrm>
            <a:off x="3093915" y="1824089"/>
            <a:ext cx="1026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JAJ Club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F2D3F16D-7D67-A446-9EF1-279121B0B04E}"/>
              </a:ext>
            </a:extLst>
          </p:cNvPr>
          <p:cNvSpPr txBox="1"/>
          <p:nvPr/>
        </p:nvSpPr>
        <p:spPr>
          <a:xfrm>
            <a:off x="7448607" y="2044743"/>
            <a:ext cx="858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JAJ T1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5BCAFF15-42B5-BF45-890D-0C69DF2A350D}"/>
              </a:ext>
            </a:extLst>
          </p:cNvPr>
          <p:cNvSpPr txBox="1"/>
          <p:nvPr/>
        </p:nvSpPr>
        <p:spPr>
          <a:xfrm>
            <a:off x="5753355" y="1943984"/>
            <a:ext cx="858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JAJ T2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FB370E2B-4A0F-E64F-B345-7E0B8029D4DF}"/>
              </a:ext>
            </a:extLst>
          </p:cNvPr>
          <p:cNvSpPr txBox="1"/>
          <p:nvPr/>
        </p:nvSpPr>
        <p:spPr>
          <a:xfrm>
            <a:off x="6785147" y="3607772"/>
            <a:ext cx="2318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FA00"/>
                </a:solidFill>
              </a:rPr>
              <a:t>(</a:t>
            </a:r>
            <a:r>
              <a:rPr lang="fr-FR" sz="1400" b="1" i="1" strike="sngStrike" dirty="0">
                <a:solidFill>
                  <a:srgbClr val="00FA00"/>
                </a:solidFill>
              </a:rPr>
              <a:t>Juge Superviseur Territorial</a:t>
            </a:r>
            <a:r>
              <a:rPr lang="fr-FR" sz="1400" b="1" i="1" dirty="0">
                <a:solidFill>
                  <a:srgbClr val="00FA00"/>
                </a:solidFill>
              </a:rPr>
              <a:t>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1BE6B2D7-E9E6-DD49-83EE-123FB4F8AC66}"/>
              </a:ext>
            </a:extLst>
          </p:cNvPr>
          <p:cNvSpPr txBox="1"/>
          <p:nvPr/>
        </p:nvSpPr>
        <p:spPr>
          <a:xfrm>
            <a:off x="2242375" y="3863675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FA00"/>
                </a:solidFill>
              </a:rPr>
              <a:t>(</a:t>
            </a:r>
            <a:r>
              <a:rPr lang="fr-FR" sz="1400" b="1" i="1" strike="sngStrike" dirty="0">
                <a:solidFill>
                  <a:srgbClr val="00FA00"/>
                </a:solidFill>
              </a:rPr>
              <a:t>Juge Superviseur National</a:t>
            </a:r>
            <a:r>
              <a:rPr lang="fr-FR" sz="1400" b="1" i="1" dirty="0">
                <a:solidFill>
                  <a:srgbClr val="00FA00"/>
                </a:solidFill>
              </a:rPr>
              <a:t>)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xmlns="" id="{2D10C09D-3349-CB44-A96A-670ECB716121}"/>
              </a:ext>
            </a:extLst>
          </p:cNvPr>
          <p:cNvSpPr/>
          <p:nvPr/>
        </p:nvSpPr>
        <p:spPr>
          <a:xfrm>
            <a:off x="5267709" y="1187384"/>
            <a:ext cx="2376000" cy="708624"/>
          </a:xfrm>
          <a:prstGeom prst="ellipse">
            <a:avLst/>
          </a:prstGeom>
          <a:noFill/>
          <a:ln w="3810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ACCOMPAGNATEUR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JA JEUNE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E5AC9035-9FB8-B547-9A13-2D1F099C345D}"/>
              </a:ext>
            </a:extLst>
          </p:cNvPr>
          <p:cNvSpPr txBox="1"/>
          <p:nvPr/>
        </p:nvSpPr>
        <p:spPr>
          <a:xfrm>
            <a:off x="4274084" y="1863298"/>
            <a:ext cx="836638" cy="370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Raanana" pitchFamily="2" charset="-79"/>
                <a:cs typeface="Raanana" pitchFamily="2" charset="-79"/>
              </a:rPr>
              <a:t>JAJ T3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54564F4E-B3CC-483A-947C-45419AD720F3}"/>
              </a:ext>
            </a:extLst>
          </p:cNvPr>
          <p:cNvSpPr txBox="1"/>
          <p:nvPr/>
        </p:nvSpPr>
        <p:spPr>
          <a:xfrm>
            <a:off x="7800696" y="1274994"/>
            <a:ext cx="264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strike="sngStrike" dirty="0">
                <a:solidFill>
                  <a:srgbClr val="00FA00"/>
                </a:solidFill>
              </a:rPr>
              <a:t>(Accompagnateur Territorial)</a:t>
            </a:r>
          </a:p>
        </p:txBody>
      </p:sp>
    </p:spTree>
    <p:extLst>
      <p:ext uri="{BB962C8B-B14F-4D97-AF65-F5344CB8AC3E}">
        <p14:creationId xmlns:p14="http://schemas.microsoft.com/office/powerpoint/2010/main" xmlns="" val="34151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78" grpId="0" animBg="1"/>
      <p:bldP spid="79" grpId="0" animBg="1"/>
      <p:bldP spid="81" grpId="0" animBg="1"/>
      <p:bldP spid="82" grpId="0" animBg="1"/>
      <p:bldP spid="86" grpId="0" animBg="1"/>
      <p:bldP spid="87" grpId="0" animBg="1"/>
      <p:bldP spid="88" grpId="0"/>
      <p:bldP spid="93" grpId="0"/>
      <p:bldP spid="96" grpId="0" animBg="1"/>
      <p:bldP spid="96" grpId="1" animBg="1"/>
      <p:bldP spid="97" grpId="0" animBg="1"/>
      <p:bldP spid="99" grpId="0" animBg="1"/>
      <p:bldP spid="99" grpId="1" animBg="1"/>
      <p:bldP spid="101" grpId="0" animBg="1"/>
      <p:bldP spid="112" grpId="0" animBg="1"/>
      <p:bldP spid="117" grpId="0"/>
      <p:bldP spid="119" grpId="0" animBg="1"/>
      <p:bldP spid="120" grpId="0"/>
      <p:bldP spid="121" grpId="0"/>
      <p:bldP spid="122" grpId="0"/>
      <p:bldP spid="123" grpId="0"/>
      <p:bldP spid="123" grpId="1"/>
      <p:bldP spid="124" grpId="0"/>
      <p:bldP spid="124" grpId="1"/>
      <p:bldP spid="125" grpId="0"/>
      <p:bldP spid="125" grpId="1"/>
      <p:bldP spid="56" grpId="0" animBg="1"/>
      <p:bldP spid="59" grpId="0" animBg="1"/>
      <p:bldP spid="60" grpId="0" animBg="1"/>
      <p:bldP spid="61" grpId="0" animBg="1"/>
      <p:bldP spid="38" grpId="0"/>
      <p:bldP spid="39" grpId="0"/>
      <p:bldP spid="68" grpId="0" animBg="1"/>
      <p:bldP spid="68" grpId="1" animBg="1"/>
      <p:bldP spid="40" grpId="0" animBg="1"/>
      <p:bldP spid="41" grpId="0"/>
      <p:bldP spid="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072ADDF-077F-E14E-818E-116CC64045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9281" y="1010304"/>
            <a:ext cx="2550000" cy="183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85000E2-55F6-6945-9427-2B1776D878AC}"/>
              </a:ext>
            </a:extLst>
          </p:cNvPr>
          <p:cNvSpPr txBox="1"/>
          <p:nvPr/>
        </p:nvSpPr>
        <p:spPr>
          <a:xfrm>
            <a:off x="9045125" y="6488668"/>
            <a:ext cx="22881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PPF-ARBITRAGE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D24B218A-9D0B-5B45-BEBB-366B10FFC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736" y="1508518"/>
            <a:ext cx="1048654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  <a:tab pos="4860925" algn="l"/>
              </a:tabLst>
            </a:pP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LES ENJEUX</a:t>
            </a:r>
            <a:endParaRPr lang="fr-FR" altLang="fr-FR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altLang="fr-FR" dirty="0">
                <a:ea typeface="Calibri" panose="020F0502020204030204" pitchFamily="34" charset="0"/>
                <a:cs typeface="Times New Roman" panose="02020603050405020304" pitchFamily="18" charset="0"/>
              </a:rPr>
              <a:t>☞ </a:t>
            </a:r>
            <a:r>
              <a:rPr lang="fr-FR" altLang="fr-FR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Alimenter et renouveler le secteur professionnel</a:t>
            </a:r>
            <a:endParaRPr lang="fr-FR" altLang="fr-FR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tabLst/>
            </a:pPr>
            <a:r>
              <a:rPr lang="fr-FR" altLang="fr-FR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☞ 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Viser l’excellence</a:t>
            </a:r>
            <a:endParaRPr lang="fr-FR" altLang="fr-FR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tabLst/>
            </a:pPr>
            <a:r>
              <a:rPr lang="fr-FR" altLang="fr-FR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☞ 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Etre présent sur la scène internationale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  <a:tab pos="4860925" algn="l"/>
              </a:tabLst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  <a:tab pos="4860925" algn="l"/>
              </a:tabLst>
            </a:pP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UNE AMBITION</a:t>
            </a:r>
            <a:endParaRPr kumimoji="0" lang="fr-FR" altLang="fr-FR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lang="fr-FR" altLang="fr-FR" dirty="0">
                <a:ea typeface="Calibri" panose="020F0502020204030204" pitchFamily="34" charset="0"/>
                <a:cs typeface="Times New Roman" panose="02020603050405020304" pitchFamily="18" charset="0"/>
              </a:rPr>
              <a:t>☞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Construire autour du futur arbitre des dispositifs opérationnels, qui l’invitent à s’engager pour progresser</a:t>
            </a:r>
          </a:p>
          <a:p>
            <a:pPr lvl="0"/>
            <a:r>
              <a:rPr lang="fr-FR" altLang="fr-FR" dirty="0">
                <a:ea typeface="Calibri" panose="020F0502020204030204" pitchFamily="34" charset="0"/>
                <a:cs typeface="Times New Roman" panose="02020603050405020304" pitchFamily="18" charset="0"/>
              </a:rPr>
              <a:t>☞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Proposer une formation innovante et adaptée aux problématiques de l’arbitrage en milieu professionnel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endParaRPr lang="fr-FR" alt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altLang="fr-FR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UNE PHILOSOPHIE</a:t>
            </a:r>
            <a:endParaRPr lang="fr-FR" alt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altLang="fr-FR" dirty="0">
                <a:ea typeface="Calibri" panose="020F0502020204030204" pitchFamily="34" charset="0"/>
                <a:cs typeface="Times New Roman" panose="02020603050405020304" pitchFamily="18" charset="0"/>
              </a:rPr>
              <a:t>☞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Veiller à toujours défendre les valeurs des relations humaines (respect, partage, empathie …)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lang="fr-FR" altLang="fr-FR" dirty="0">
                <a:ea typeface="Calibri" panose="020F0502020204030204" pitchFamily="34" charset="0"/>
                <a:cs typeface="Times New Roman" panose="02020603050405020304" pitchFamily="18" charset="0"/>
              </a:rPr>
              <a:t>☞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Développer une image positive et dynamique de l’arbitrage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AEE7FFA-8971-6A45-95BC-233F80F9CC18}"/>
              </a:ext>
            </a:extLst>
          </p:cNvPr>
          <p:cNvSpPr txBox="1"/>
          <p:nvPr/>
        </p:nvSpPr>
        <p:spPr>
          <a:xfrm>
            <a:off x="729703" y="548639"/>
            <a:ext cx="4853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Pourquoi un PPF de l’Arbitrage ?</a:t>
            </a:r>
            <a:endParaRPr lang="fr-F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1C1804-E9FC-5147-9B64-544F327FF916}"/>
              </a:ext>
            </a:extLst>
          </p:cNvPr>
          <p:cNvSpPr/>
          <p:nvPr/>
        </p:nvSpPr>
        <p:spPr>
          <a:xfrm rot="20146415">
            <a:off x="6667541" y="765593"/>
            <a:ext cx="3122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lang="fr-FR" altLang="fr-FR" sz="2400" b="1" i="1" dirty="0">
                <a:solidFill>
                  <a:srgbClr val="9437FF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 nombreux jeunes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l"/>
                <a:tab pos="4860925" algn="l"/>
              </a:tabLst>
            </a:pPr>
            <a:r>
              <a:rPr kumimoji="0" lang="fr-FR" altLang="fr-FR" sz="2400" b="1" i="1" u="none" strike="noStrike" cap="none" normalizeH="0" baseline="0" dirty="0">
                <a:ln>
                  <a:noFill/>
                </a:ln>
                <a:solidFill>
                  <a:srgbClr val="9437FF"/>
                </a:solidFill>
                <a:effectLst/>
                <a:cs typeface="Calibri" panose="020F0502020204030204" pitchFamily="34" charset="0"/>
              </a:rPr>
              <a:t>Prêts à s’engager !</a:t>
            </a:r>
            <a:endParaRPr kumimoji="0" lang="fr-FR" altLang="fr-FR" sz="2400" b="1" i="1" u="none" strike="noStrike" cap="none" normalizeH="0" baseline="0" dirty="0">
              <a:ln>
                <a:noFill/>
              </a:ln>
              <a:solidFill>
                <a:srgbClr val="9437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70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CB69C5-5257-4A4C-9EFD-81D1D140F41F}"/>
              </a:ext>
            </a:extLst>
          </p:cNvPr>
          <p:cNvSpPr/>
          <p:nvPr/>
        </p:nvSpPr>
        <p:spPr>
          <a:xfrm>
            <a:off x="98239" y="1556905"/>
            <a:ext cx="11558901" cy="5217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compétition féminine passera sur les moins de 17 ans et concernerait 64 clubs au lieu de 115 avec pour les âges concernés : 16, 15, 14 et 13 (en pôle d’accession)</a:t>
            </a:r>
            <a:endParaRPr lang="fr-FR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213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compétition masculine restera sur les moins de 18 ans et concernera 64 clubs au lieu de 96</a:t>
            </a:r>
            <a:endParaRPr lang="fr-FR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fr-FR" sz="2133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Quelques remarques</a:t>
            </a:r>
            <a:endParaRPr lang="fr-FR" sz="21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575" lvl="1" indent="-38099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133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une compétition qui a été mise en place à l’AG FFHB de Montpellier en 2005</a:t>
            </a:r>
            <a:endParaRPr lang="fr-FR" sz="21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575" lvl="1" indent="-38099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133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n’y a plus d’engagement libre</a:t>
            </a:r>
            <a:endParaRPr lang="fr-FR" sz="21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575" lvl="1" indent="-380990">
              <a:lnSpc>
                <a:spcPct val="107000"/>
              </a:lnSpc>
              <a:spcAft>
                <a:spcPts val="1067"/>
              </a:spcAft>
              <a:buFont typeface="Courier New" panose="02070309020205020404" pitchFamily="49" charset="0"/>
              <a:buChar char="o"/>
            </a:pPr>
            <a:r>
              <a:rPr lang="fr-FR" sz="2133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Chez les féminines le rajeunissement s’explique par l’entrée en pôle plus tôt</a:t>
            </a:r>
          </a:p>
          <a:p>
            <a:pPr marL="990575" lvl="1" indent="-380990">
              <a:lnSpc>
                <a:spcPct val="107000"/>
              </a:lnSpc>
              <a:spcAft>
                <a:spcPts val="1067"/>
              </a:spcAft>
              <a:buFont typeface="Courier New" panose="02070309020205020404" pitchFamily="49" charset="0"/>
              <a:buChar char="o"/>
            </a:pPr>
            <a:r>
              <a:rPr lang="fr-FR" sz="2133" i="1" dirty="0">
                <a:latin typeface="Arial" panose="020B0604020202020204" pitchFamily="34" charset="0"/>
                <a:cs typeface="Times New Roman" panose="02020603050405020304" pitchFamily="18" charset="0"/>
              </a:rPr>
              <a:t>Renforcer les championnats régionaux ou interrégionaux </a:t>
            </a:r>
          </a:p>
          <a:p>
            <a:pPr lvl="1">
              <a:lnSpc>
                <a:spcPct val="107000"/>
              </a:lnSpc>
              <a:spcAft>
                <a:spcPts val="1067"/>
              </a:spcAft>
            </a:pPr>
            <a:endParaRPr lang="fr-FR" sz="2133" b="1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1067"/>
              </a:spcAft>
            </a:pPr>
            <a:r>
              <a:rPr lang="fr-FR" sz="2133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2020/2021</a:t>
            </a:r>
            <a:endParaRPr lang="fr-FR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133" dirty="0">
              <a:latin typeface="Arial" panose="020B0604020202020204" pitchFamily="34" charset="0"/>
            </a:endParaRPr>
          </a:p>
          <a:p>
            <a:endParaRPr lang="fr-F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E2BABA7-798E-46BF-A196-87F0738CF5FF}"/>
              </a:ext>
            </a:extLst>
          </p:cNvPr>
          <p:cNvSpPr/>
          <p:nvPr/>
        </p:nvSpPr>
        <p:spPr>
          <a:xfrm>
            <a:off x="98239" y="255888"/>
            <a:ext cx="345812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67" b="1" dirty="0">
                <a:solidFill>
                  <a:srgbClr val="9B1614"/>
                </a:solidFill>
                <a:latin typeface="Arial" panose="020B0604020202020204" pitchFamily="34" charset="0"/>
              </a:rPr>
              <a:t>Projet pour AG 2019</a:t>
            </a:r>
            <a:endParaRPr lang="fr-FR" sz="2667" b="1" dirty="0">
              <a:solidFill>
                <a:srgbClr val="9B1614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F2BC8C1D-AD09-41C7-AEAF-36A8E325F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39" y="842636"/>
            <a:ext cx="11558901" cy="408839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Evolution des compétitions de moins de 18 ans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02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9F6B583-214A-4F81-BC84-3D098129675A}"/>
              </a:ext>
            </a:extLst>
          </p:cNvPr>
          <p:cNvSpPr/>
          <p:nvPr/>
        </p:nvSpPr>
        <p:spPr>
          <a:xfrm>
            <a:off x="159433" y="1631625"/>
            <a:ext cx="11272912" cy="237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1067"/>
              </a:spcAft>
            </a:pP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fr-FR" sz="2667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Représentants des Ligues et des Comités à l’AG FFHandball : </a:t>
            </a:r>
          </a:p>
          <a:p>
            <a:pPr marL="914377">
              <a:lnSpc>
                <a:spcPct val="107000"/>
              </a:lnSpc>
              <a:spcAft>
                <a:spcPts val="1067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désignation par une instance fédérale dans les textes actuels alors que la tendance ce sont les clubs qui constituent l’AG.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377">
              <a:lnSpc>
                <a:spcPct val="107000"/>
              </a:lnSpc>
              <a:spcAft>
                <a:spcPts val="1067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nous pourrions proposer que le représentant soit désigné par l’AG (en vote électronique) ou le CA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2DF794-8D48-479E-B2B9-5339A2C2225E}"/>
              </a:ext>
            </a:extLst>
          </p:cNvPr>
          <p:cNvSpPr/>
          <p:nvPr/>
        </p:nvSpPr>
        <p:spPr>
          <a:xfrm>
            <a:off x="-18757" y="253780"/>
            <a:ext cx="3302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9B1614"/>
                </a:solidFill>
                <a:latin typeface="Arial" panose="020B0604020202020204" pitchFamily="34" charset="0"/>
              </a:rPr>
              <a:t>Projets pour AG 2019</a:t>
            </a:r>
            <a:endParaRPr lang="fr-FR" sz="2400" b="1" dirty="0">
              <a:solidFill>
                <a:srgbClr val="9B16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45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2DA2F9-446C-4A64-8D3F-9C097ED25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3733" dirty="0"/>
              <a:t>Pacte 2018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E84D8F2-8B01-4B63-A3F9-3D020E6DB0F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algn="ctr"/>
            <a:r>
              <a:rPr lang="fr-FR" dirty="0"/>
              <a:t>Indicateurs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76D6899-A2D1-406E-9367-512C83DF1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1.</a:t>
            </a:r>
            <a:r>
              <a:rPr lang="fr-FR" dirty="0"/>
              <a:t> 	</a:t>
            </a:r>
            <a:r>
              <a:rPr lang="fr-FR" b="1" dirty="0"/>
              <a:t>PFF</a:t>
            </a:r>
          </a:p>
          <a:p>
            <a:r>
              <a:rPr lang="fr-FR" dirty="0"/>
              <a:t>Listes (joueurs pro, EdF A et EdF jeunes)</a:t>
            </a:r>
          </a:p>
          <a:p>
            <a:r>
              <a:rPr lang="fr-FR" dirty="0"/>
              <a:t>Sites </a:t>
            </a:r>
          </a:p>
          <a:p>
            <a:r>
              <a:rPr lang="fr-FR" dirty="0"/>
              <a:t>Encadrement de joueurs en capacité d’atteindre le haut niveau</a:t>
            </a:r>
          </a:p>
          <a:p>
            <a:r>
              <a:rPr lang="fr-FR" dirty="0"/>
              <a:t>Spécificités territoriales  </a:t>
            </a:r>
          </a:p>
          <a:p>
            <a:endParaRPr lang="fr-FR" dirty="0"/>
          </a:p>
          <a:p>
            <a:r>
              <a:rPr lang="fr-FR" b="1" dirty="0">
                <a:solidFill>
                  <a:srgbClr val="C00000"/>
                </a:solidFill>
              </a:rPr>
              <a:t>2.</a:t>
            </a:r>
            <a:r>
              <a:rPr lang="fr-FR" dirty="0"/>
              <a:t>	</a:t>
            </a:r>
            <a:r>
              <a:rPr lang="fr-FR" b="1" dirty="0"/>
              <a:t>Pôle service aux clubs </a:t>
            </a:r>
          </a:p>
          <a:p>
            <a:r>
              <a:rPr lang="fr-FR" dirty="0"/>
              <a:t>Accompagnement et valorisation des clubs  – Création de clubs</a:t>
            </a:r>
          </a:p>
          <a:p>
            <a:r>
              <a:rPr lang="fr-FR" dirty="0"/>
              <a:t>Déploiement des offres de pratique</a:t>
            </a:r>
          </a:p>
          <a:p>
            <a:r>
              <a:rPr lang="fr-FR" dirty="0"/>
              <a:t>Actions en Quartier Prioritaire de la Ville  et Zone Rurale Revitalisée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 spécifiques (milieu scolaire et universitaire, public éloigné de la pratique, ….)</a:t>
            </a:r>
          </a:p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FC77B8AC-9243-4B45-89D0-2A1749F14F4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815188" y="1377261"/>
            <a:ext cx="6045753" cy="4559999"/>
          </a:xfrm>
        </p:spPr>
        <p:txBody>
          <a:bodyPr/>
          <a:lstStyle/>
          <a:p>
            <a:pPr marL="457189" indent="-457189">
              <a:lnSpc>
                <a:spcPct val="107000"/>
              </a:lnSpc>
              <a:buAutoNum type="arabicPeriod" startAt="3"/>
            </a:pPr>
            <a:r>
              <a:rPr lang="fr-FR" b="1" dirty="0">
                <a:solidFill>
                  <a:srgbClr val="00285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Formations</a:t>
            </a:r>
          </a:p>
          <a:p>
            <a:pPr>
              <a:lnSpc>
                <a:spcPct val="107000"/>
              </a:lnSpc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Encadrement de l’offre de formation professionnelle ou en direction des bénévoles </a:t>
            </a:r>
          </a:p>
          <a:p>
            <a:pPr>
              <a:lnSpc>
                <a:spcPct val="107000"/>
              </a:lnSpc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Structuration de l’Organisme Territorial de Formation </a:t>
            </a:r>
          </a:p>
          <a:p>
            <a:pPr>
              <a:lnSpc>
                <a:spcPct val="107000"/>
              </a:lnSpc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Gestion et accompagnement de l’emploi</a:t>
            </a:r>
          </a:p>
          <a:p>
            <a:pPr>
              <a:lnSpc>
                <a:spcPct val="107000"/>
              </a:lnSpc>
            </a:pPr>
            <a:endParaRPr lang="fr-FR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07000"/>
              </a:lnSpc>
              <a:buAutoNum type="arabicPeriod" startAt="4"/>
            </a:pPr>
            <a:r>
              <a:rPr lang="fr-FR" b="1" dirty="0">
                <a:solidFill>
                  <a:srgbClr val="00285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Arbitrage</a:t>
            </a:r>
          </a:p>
          <a:p>
            <a:pPr>
              <a:lnSpc>
                <a:spcPct val="107000"/>
              </a:lnSpc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Capacité à accompagner les écoles d’arbitrage des clubs</a:t>
            </a:r>
          </a:p>
          <a:p>
            <a:pPr>
              <a:lnSpc>
                <a:spcPct val="107000"/>
              </a:lnSpc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Capacité à organiser la formation des arbitres</a:t>
            </a:r>
          </a:p>
          <a:p>
            <a:pPr>
              <a:lnSpc>
                <a:spcPct val="107000"/>
              </a:lnSpc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Capacité de travailler avec toutes les ressources humaines du territoire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fr-F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Taux de couverture en arbitrage de l’ensemble des championnats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1050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5187" y="305515"/>
            <a:ext cx="11558901" cy="408839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 2019 :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partir des outils d’évaluations construits pour 2018</a:t>
            </a:r>
            <a:r>
              <a:rPr lang="fr-FR" sz="2133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133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9756C8-4D6F-49EE-B7CD-D1FBB2E0FF6A}"/>
              </a:ext>
            </a:extLst>
          </p:cNvPr>
          <p:cNvSpPr/>
          <p:nvPr/>
        </p:nvSpPr>
        <p:spPr>
          <a:xfrm>
            <a:off x="0" y="1271449"/>
            <a:ext cx="12088549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b="1" dirty="0">
                <a:solidFill>
                  <a:srgbClr val="9B1614"/>
                </a:solidFill>
              </a:rPr>
              <a:t>PPF : </a:t>
            </a:r>
            <a:r>
              <a:rPr lang="fr-FR" sz="2400" dirty="0"/>
              <a:t>pas de modification</a:t>
            </a:r>
          </a:p>
          <a:p>
            <a:pPr lvl="1"/>
            <a:endParaRPr lang="fr-FR" sz="2133" dirty="0"/>
          </a:p>
          <a:p>
            <a:pPr lvl="1"/>
            <a:r>
              <a:rPr lang="fr-FR" sz="2400" b="1" dirty="0">
                <a:solidFill>
                  <a:srgbClr val="9B1614"/>
                </a:solidFill>
              </a:rPr>
              <a:t>Formation :</a:t>
            </a:r>
            <a:r>
              <a:rPr lang="fr-FR" sz="2400" dirty="0">
                <a:solidFill>
                  <a:srgbClr val="9B1614"/>
                </a:solidFill>
              </a:rPr>
              <a:t> </a:t>
            </a:r>
            <a:r>
              <a:rPr lang="fr-FR" sz="2400" dirty="0"/>
              <a:t>habilitation et titres des certificats fédéraux sur la base que chacun se donne pour préparer la formation du titre</a:t>
            </a:r>
          </a:p>
          <a:p>
            <a:pPr lvl="1"/>
            <a:endParaRPr lang="fr-FR" sz="2133" dirty="0"/>
          </a:p>
          <a:p>
            <a:pPr lvl="1"/>
            <a:r>
              <a:rPr lang="fr-FR" sz="2400" b="1" dirty="0">
                <a:solidFill>
                  <a:srgbClr val="9B1614"/>
                </a:solidFill>
              </a:rPr>
              <a:t>Service aux clubs :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pas de modification à ce jour </a:t>
            </a:r>
            <a:endParaRPr lang="fr-FR" sz="2133" dirty="0"/>
          </a:p>
          <a:p>
            <a:pPr lvl="1"/>
            <a:r>
              <a:rPr lang="fr-FR" sz="2400" dirty="0"/>
              <a:t> </a:t>
            </a:r>
            <a:endParaRPr lang="fr-FR" sz="2133" dirty="0"/>
          </a:p>
          <a:p>
            <a:pPr lvl="1"/>
            <a:endParaRPr lang="fr-FR" sz="2400" dirty="0"/>
          </a:p>
          <a:p>
            <a:pPr lvl="1"/>
            <a:endParaRPr lang="fr-FR" sz="2400" dirty="0"/>
          </a:p>
          <a:p>
            <a:pPr lvl="1"/>
            <a:endParaRPr lang="fr-FR" sz="2400" b="1" dirty="0">
              <a:solidFill>
                <a:srgbClr val="9B1614"/>
              </a:solidFill>
            </a:endParaRPr>
          </a:p>
          <a:p>
            <a:pPr lvl="1"/>
            <a:endParaRPr lang="fr-FR" sz="2400" b="1" dirty="0">
              <a:solidFill>
                <a:srgbClr val="9B1614"/>
              </a:solidFill>
            </a:endParaRPr>
          </a:p>
          <a:p>
            <a:pPr lvl="1"/>
            <a:r>
              <a:rPr lang="fr-FR" sz="2400" b="1" dirty="0">
                <a:solidFill>
                  <a:srgbClr val="9B1614"/>
                </a:solidFill>
              </a:rPr>
              <a:t>Arbitrage </a:t>
            </a:r>
            <a:r>
              <a:rPr lang="fr-FR" sz="2400" b="1" dirty="0"/>
              <a:t>: </a:t>
            </a:r>
            <a:endParaRPr lang="fr-FR" sz="2133" b="1" dirty="0"/>
          </a:p>
          <a:p>
            <a:pPr lvl="2"/>
            <a:r>
              <a:rPr lang="fr-FR" sz="2400" dirty="0"/>
              <a:t>Structuration des CTA</a:t>
            </a:r>
            <a:endParaRPr lang="fr-FR" sz="2133" dirty="0"/>
          </a:p>
          <a:p>
            <a:pPr lvl="2"/>
            <a:r>
              <a:rPr lang="fr-FR" sz="2400" dirty="0"/>
              <a:t>Nombre de JA clubs? Ou JAJ clubs (Club)</a:t>
            </a:r>
            <a:endParaRPr lang="fr-FR" sz="2133" dirty="0"/>
          </a:p>
          <a:p>
            <a:pPr lvl="2"/>
            <a:r>
              <a:rPr lang="fr-FR" sz="2400" dirty="0"/>
              <a:t>Evolution des niveaux de qualification JAJ (Territoire)</a:t>
            </a:r>
            <a:endParaRPr lang="fr-FR" sz="2133" dirty="0"/>
          </a:p>
          <a:p>
            <a:pPr marL="990575" lvl="1" indent="-380990">
              <a:lnSpc>
                <a:spcPct val="107000"/>
              </a:lnSpc>
              <a:buFont typeface="+mj-lt"/>
              <a:buAutoNum type="alphaLcPeriod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9137505C-04CF-4D02-945A-378B1C3097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8703" y="3429000"/>
          <a:ext cx="11148540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8540">
                  <a:extLst>
                    <a:ext uri="{9D8B030D-6E8A-4147-A177-3AD203B41FA5}">
                      <a16:colId xmlns:a16="http://schemas.microsoft.com/office/drawing/2014/main" xmlns="" val="309137045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</a:rPr>
                        <a:t>Indice de pénétration pop 3-65 ans = nb de licenciés de pratique régulière / population 3 - 65 ans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1787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i="0" u="none" strike="noStrike" dirty="0">
                          <a:effectLst/>
                        </a:rPr>
                        <a:t>Indice de maillage territorial = Nb de communes possédant au moins 5 licenciés / nb de communes total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0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812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BDFE0E76-10A9-4482-966F-74756A809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667" b="1" dirty="0"/>
              <a:t>Il faut </a:t>
            </a:r>
            <a:r>
              <a:rPr lang="fr-FR" sz="3733" b="1" dirty="0">
                <a:solidFill>
                  <a:srgbClr val="9B1614"/>
                </a:solidFill>
              </a:rPr>
              <a:t>mutualiser</a:t>
            </a:r>
            <a:r>
              <a:rPr lang="fr-FR" sz="2667" b="1" dirty="0"/>
              <a:t> les Moyens financiers, les Moyens humains et les Moyens matériels et évaluer leur utilisation par les </a:t>
            </a:r>
            <a:r>
              <a:rPr lang="fr-FR" sz="3733" b="1" dirty="0">
                <a:solidFill>
                  <a:srgbClr val="9B1614"/>
                </a:solidFill>
              </a:rPr>
              <a:t>clubs</a:t>
            </a:r>
            <a:r>
              <a:rPr lang="fr-FR" sz="2667" b="1" dirty="0"/>
              <a:t>.</a:t>
            </a:r>
          </a:p>
          <a:p>
            <a:endParaRPr lang="fr-FR" dirty="0"/>
          </a:p>
          <a:p>
            <a:pPr algn="ctr"/>
            <a:r>
              <a:rPr lang="fr-FR" sz="2400" b="1" dirty="0"/>
              <a:t>2 500 K€ dont 2 050 K€ pour les ligues métropolitaines et 450 K€ pour les LUM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Un effort conséquent sur les MàD de la part de la FFHandball 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Commissions et services fédéraux : systèmes d’informations (informatique), finances, arbitrage, service aux clubs, communication, évènementiel, marketing,…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498AF382-47D9-49C4-AEF7-EFA64CCF8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Moyens à notre disposition</a:t>
            </a:r>
          </a:p>
        </p:txBody>
      </p:sp>
    </p:spTree>
    <p:extLst>
      <p:ext uri="{BB962C8B-B14F-4D97-AF65-F5344CB8AC3E}">
        <p14:creationId xmlns:p14="http://schemas.microsoft.com/office/powerpoint/2010/main" xmlns="" val="130589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03909" y="191217"/>
            <a:ext cx="12088091" cy="408839"/>
          </a:xfrm>
        </p:spPr>
        <p:txBody>
          <a:bodyPr/>
          <a:lstStyle/>
          <a:p>
            <a:r>
              <a:rPr lang="fr-FR" sz="2400" dirty="0"/>
              <a:t>MUTUALISATION – </a:t>
            </a:r>
            <a:r>
              <a:rPr lang="fr-FR" sz="2800" dirty="0"/>
              <a:t>« Le meilleur des mondes »</a:t>
            </a:r>
            <a:r>
              <a:rPr lang="fr-FR" sz="2800" dirty="0">
                <a:solidFill>
                  <a:srgbClr val="00B050"/>
                </a:solidFill>
              </a:rPr>
              <a:t/>
            </a:r>
            <a:br>
              <a:rPr lang="fr-FR" sz="2800" dirty="0">
                <a:solidFill>
                  <a:srgbClr val="00B050"/>
                </a:solidFill>
              </a:rPr>
            </a:b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9A75F7-E9DA-42AF-90FC-3BD057226103}"/>
              </a:ext>
            </a:extLst>
          </p:cNvPr>
          <p:cNvSpPr/>
          <p:nvPr/>
        </p:nvSpPr>
        <p:spPr>
          <a:xfrm>
            <a:off x="33404" y="892210"/>
            <a:ext cx="12066739" cy="546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400" b="1" dirty="0">
                <a:solidFill>
                  <a:srgbClr val="9B1614"/>
                </a:solidFill>
                <a:latin typeface="Arial"/>
                <a:ea typeface="+mj-ea"/>
                <a:cs typeface="Arial"/>
              </a:rPr>
              <a:t>Objectifs :</a:t>
            </a:r>
          </a:p>
          <a:p>
            <a:pPr marL="380990" indent="-380990">
              <a:buFontTx/>
              <a:buChar char="-"/>
            </a:pPr>
            <a:r>
              <a:rPr lang="fr-FR" sz="2000" dirty="0"/>
              <a:t>1 outil de gestion commun et recouvrant tous les besoins :</a:t>
            </a:r>
          </a:p>
          <a:p>
            <a:pPr marL="990575" lvl="1" indent="-380990">
              <a:buFontTx/>
              <a:buChar char="-"/>
            </a:pPr>
            <a:r>
              <a:rPr lang="fr-FR" sz="2000" dirty="0"/>
              <a:t>Budget ;</a:t>
            </a:r>
          </a:p>
          <a:p>
            <a:pPr marL="990575" lvl="1" indent="-380990">
              <a:buFontTx/>
              <a:buChar char="-"/>
            </a:pPr>
            <a:r>
              <a:rPr lang="fr-FR" sz="2000" dirty="0"/>
              <a:t>Reporting ;</a:t>
            </a:r>
          </a:p>
          <a:p>
            <a:pPr marL="990575" lvl="1" indent="-380990">
              <a:buFontTx/>
              <a:buChar char="-"/>
            </a:pPr>
            <a:r>
              <a:rPr lang="fr-FR" sz="2000" dirty="0"/>
              <a:t>Comptabilité ;</a:t>
            </a:r>
          </a:p>
          <a:p>
            <a:pPr marL="990575" lvl="1" indent="-380990">
              <a:buFontTx/>
              <a:buChar char="-"/>
            </a:pPr>
            <a:r>
              <a:rPr lang="fr-FR" sz="2000" dirty="0"/>
              <a:t>Gestion commerciale ;</a:t>
            </a:r>
          </a:p>
          <a:p>
            <a:pPr marL="990575" lvl="1" indent="-380990">
              <a:buFontTx/>
              <a:buChar char="-"/>
            </a:pPr>
            <a:r>
              <a:rPr lang="fr-FR" sz="2000" dirty="0"/>
              <a:t>Achats ;</a:t>
            </a:r>
          </a:p>
          <a:p>
            <a:pPr marL="990575" lvl="1" indent="-380990">
              <a:buFontTx/>
              <a:buChar char="-"/>
            </a:pPr>
            <a:r>
              <a:rPr lang="fr-FR" sz="2000" dirty="0"/>
              <a:t>Gestion RH.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- 1 Plan Comptable Général (PCG) harmonisé et répondant aux problématiques de tous ;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- 1 Plan analytique harmonisé et répondant aux problématiques de tous.</a:t>
            </a:r>
          </a:p>
          <a:p>
            <a:pPr lvl="0"/>
            <a:endParaRPr lang="fr-FR" sz="2400" dirty="0"/>
          </a:p>
          <a:p>
            <a:pPr fontAlgn="base"/>
            <a:r>
              <a:rPr lang="fr-FR" sz="2400" b="1" dirty="0">
                <a:solidFill>
                  <a:srgbClr val="9B1614"/>
                </a:solidFill>
                <a:latin typeface="Arial"/>
                <a:ea typeface="+mj-ea"/>
                <a:cs typeface="Arial"/>
              </a:rPr>
              <a:t>Enjeux :</a:t>
            </a:r>
          </a:p>
          <a:p>
            <a:pPr lvl="0"/>
            <a:r>
              <a:rPr lang="fr-FR" dirty="0"/>
              <a:t>- </a:t>
            </a:r>
            <a:r>
              <a:rPr lang="fr-FR" sz="2000" dirty="0"/>
              <a:t>1 filière (FFHandball et ses organismes déconcentrés) structurée et professionnalisée ;</a:t>
            </a:r>
          </a:p>
          <a:p>
            <a:pPr lvl="0"/>
            <a:r>
              <a:rPr lang="fr-FR" sz="2000" dirty="0"/>
              <a:t>- 1 gestion uniforme ;</a:t>
            </a:r>
          </a:p>
          <a:p>
            <a:pPr lvl="0"/>
            <a:r>
              <a:rPr lang="fr-FR" sz="2000" dirty="0"/>
              <a:t>- 1 grille de lecture commune.</a:t>
            </a:r>
          </a:p>
        </p:txBody>
      </p:sp>
    </p:spTree>
    <p:extLst>
      <p:ext uri="{BB962C8B-B14F-4D97-AF65-F5344CB8AC3E}">
        <p14:creationId xmlns:p14="http://schemas.microsoft.com/office/powerpoint/2010/main" xmlns="" val="284915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03909" y="191217"/>
            <a:ext cx="12088091" cy="408839"/>
          </a:xfrm>
        </p:spPr>
        <p:txBody>
          <a:bodyPr/>
          <a:lstStyle/>
          <a:p>
            <a:r>
              <a:rPr lang="fr-FR" sz="2000" dirty="0"/>
              <a:t>MUTUALISATION - Avantages et Points de vigilance d’un système de Gestion commun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>
                <a:solidFill>
                  <a:srgbClr val="00B050"/>
                </a:solidFill>
              </a:rPr>
              <a:t/>
            </a:r>
            <a:br>
              <a:rPr lang="fr-FR" sz="1800" dirty="0">
                <a:solidFill>
                  <a:srgbClr val="00B050"/>
                </a:solidFill>
              </a:rPr>
            </a:br>
            <a:endParaRPr lang="fr-FR" sz="18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9A75F7-E9DA-42AF-90FC-3BD057226103}"/>
              </a:ext>
            </a:extLst>
          </p:cNvPr>
          <p:cNvSpPr/>
          <p:nvPr/>
        </p:nvSpPr>
        <p:spPr>
          <a:xfrm>
            <a:off x="103910" y="892210"/>
            <a:ext cx="11896813" cy="478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400" b="1" dirty="0">
                <a:solidFill>
                  <a:srgbClr val="9B1614"/>
                </a:solidFill>
                <a:latin typeface="Arial"/>
                <a:ea typeface="+mj-ea"/>
                <a:cs typeface="Arial"/>
              </a:rPr>
              <a:t>Avantages :</a:t>
            </a:r>
          </a:p>
          <a:p>
            <a:pPr lvl="0"/>
            <a:r>
              <a:rPr lang="fr-FR" dirty="0"/>
              <a:t>- L’optimisation des processus de gestion (flux économiques et financiers) ;</a:t>
            </a:r>
          </a:p>
          <a:p>
            <a:pPr lvl="0"/>
            <a:r>
              <a:rPr lang="fr-FR" dirty="0"/>
              <a:t>- La cohérence et homogénéité des informations (un seul fichier articles, un seul fichier clients, etc.) qui permet de respecter des normes ;</a:t>
            </a:r>
          </a:p>
          <a:p>
            <a:pPr lvl="0"/>
            <a:r>
              <a:rPr lang="fr-FR" dirty="0"/>
              <a:t>- L’intégrité et unicité du Système d'information ;</a:t>
            </a:r>
          </a:p>
          <a:p>
            <a:pPr lvl="0"/>
            <a:r>
              <a:rPr lang="fr-FR" dirty="0"/>
              <a:t>- Le partage du même système d’information facilitant la communication interne ou la mobilité ;</a:t>
            </a:r>
          </a:p>
          <a:p>
            <a:pPr lvl="0"/>
            <a:r>
              <a:rPr lang="fr-FR" dirty="0"/>
              <a:t>- La globalisation de la formation (même logique, même ergonomie) ;</a:t>
            </a:r>
          </a:p>
          <a:p>
            <a:pPr lvl="0"/>
            <a:r>
              <a:rPr lang="fr-FR" dirty="0"/>
              <a:t>- Une aide à la productivité ;</a:t>
            </a:r>
          </a:p>
          <a:p>
            <a:pPr lvl="0"/>
            <a:r>
              <a:rPr lang="fr-FR" dirty="0"/>
              <a:t>- Une aide à prise la décision rapide.</a:t>
            </a:r>
          </a:p>
          <a:p>
            <a:pPr lvl="0"/>
            <a:endParaRPr lang="fr-FR" sz="2133" dirty="0"/>
          </a:p>
          <a:p>
            <a:pPr fontAlgn="base"/>
            <a:r>
              <a:rPr lang="fr-FR" sz="2400" b="1" dirty="0">
                <a:solidFill>
                  <a:srgbClr val="9B1614"/>
                </a:solidFill>
                <a:latin typeface="Arial"/>
                <a:ea typeface="+mj-ea"/>
                <a:cs typeface="Arial"/>
              </a:rPr>
              <a:t>Points de vigilance :</a:t>
            </a:r>
          </a:p>
          <a:p>
            <a:pPr lvl="0"/>
            <a:r>
              <a:rPr lang="fr-FR" dirty="0"/>
              <a:t>- Demande de l'organisation et de la rigueur ;</a:t>
            </a:r>
          </a:p>
          <a:p>
            <a:pPr lvl="0"/>
            <a:r>
              <a:rPr lang="fr-FR" dirty="0"/>
              <a:t>- La mise en œuvre complexe (FFHandball) ;</a:t>
            </a:r>
          </a:p>
          <a:p>
            <a:pPr lvl="0"/>
            <a:r>
              <a:rPr lang="fr-FR" dirty="0"/>
              <a:t>- La bonne connaissance et la remise en cause des processus ;</a:t>
            </a:r>
          </a:p>
          <a:p>
            <a:pPr lvl="0"/>
            <a:r>
              <a:rPr lang="fr-FR" dirty="0"/>
              <a:t>- Le coût : matériel + licence + intégration + formation + maintenance (Fonds de structuration FFHandball) ;</a:t>
            </a:r>
          </a:p>
          <a:p>
            <a:pPr lvl="0"/>
            <a:r>
              <a:rPr lang="fr-FR" dirty="0"/>
              <a:t>- L'appropriation liée aux changements.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8AA5A40-4FA1-4890-A331-EB6CEDE136BA}"/>
              </a:ext>
            </a:extLst>
          </p:cNvPr>
          <p:cNvSpPr txBox="1"/>
          <p:nvPr/>
        </p:nvSpPr>
        <p:spPr>
          <a:xfrm>
            <a:off x="384132" y="5770323"/>
            <a:ext cx="9110597" cy="80166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 lnSpcReduction="10000"/>
          </a:bodyPr>
          <a:lstStyle/>
          <a:p>
            <a:pPr algn="ctr"/>
            <a:r>
              <a:rPr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même règle du jeu pour tous</a:t>
            </a:r>
          </a:p>
          <a:p>
            <a:pPr algn="ctr"/>
            <a:r>
              <a:rPr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collaboration facilitée</a:t>
            </a:r>
            <a:r>
              <a:rPr lang="fr-FR" sz="2400" i="1" dirty="0">
                <a:solidFill>
                  <a:srgbClr val="0028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i="1" dirty="0">
              <a:solidFill>
                <a:srgbClr val="0028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13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03909" y="305517"/>
            <a:ext cx="12088091" cy="408839"/>
          </a:xfrm>
        </p:spPr>
        <p:txBody>
          <a:bodyPr/>
          <a:lstStyle/>
          <a:p>
            <a:r>
              <a:rPr lang="fr-FR" sz="2400" dirty="0"/>
              <a:t>Partage Expérience et évolution de la démarche suite à la Fusion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>
                <a:solidFill>
                  <a:srgbClr val="00B050"/>
                </a:solidFill>
              </a:rPr>
              <a:t>CONTRÔLE DE GESTION-COMPTABILITE ANALYTIQUE , MUTULALISATION DES PRATIQUES/OUTILS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9A75F7-E9DA-42AF-90FC-3BD057226103}"/>
              </a:ext>
            </a:extLst>
          </p:cNvPr>
          <p:cNvSpPr/>
          <p:nvPr/>
        </p:nvSpPr>
        <p:spPr>
          <a:xfrm>
            <a:off x="199548" y="1339019"/>
            <a:ext cx="1189681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70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</a:rPr>
              <a:t>Pourquoi ?</a:t>
            </a:r>
          </a:p>
          <a:p>
            <a:pPr defTabSz="609570"/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09570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Une volonté de connaitre le cout du handball au niveau du territoire. </a:t>
            </a:r>
          </a:p>
          <a:p>
            <a:pPr defTabSz="609570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09570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09570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Une nécessité de trouver un équilibre financier de nos activités pour sécuriser nos emplois. </a:t>
            </a:r>
          </a:p>
          <a:p>
            <a:pPr defTabSz="609570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09570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09570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Un Pilotage des Finances avec une vision budgétaire sur deux à trois ans par axes analytiques</a:t>
            </a:r>
          </a:p>
          <a:p>
            <a:pPr defTabSz="609570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09570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09570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Une vision précise de nos besoins en RH pour aujourd’hui, pour demain en lien avec le développement de notre territoire et le  projet territorial. </a:t>
            </a:r>
          </a:p>
          <a:p>
            <a:pPr defTabSz="609570"/>
            <a:endParaRPr lang="pt-BR" altLang="fr-F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2" defTabSz="609570">
              <a:defRPr/>
            </a:pPr>
            <a:endParaRPr lang="fr-FR" alt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fr-FR" altLang="fr-FR" sz="1600" dirty="0"/>
              <a:t>		</a:t>
            </a:r>
            <a:endParaRPr lang="pt-BR" sz="2667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09570"/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15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03909" y="305517"/>
            <a:ext cx="12088091" cy="408839"/>
          </a:xfrm>
        </p:spPr>
        <p:txBody>
          <a:bodyPr/>
          <a:lstStyle/>
          <a:p>
            <a:r>
              <a:rPr lang="fr-FR" sz="1800" dirty="0"/>
              <a:t>CONTRÔLE DE GESTION-COMPTABILITE ANALYTIQUE, MUTULALISATION DES PRATIQUES/OUTILS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9A75F7-E9DA-42AF-90FC-3BD057226103}"/>
              </a:ext>
            </a:extLst>
          </p:cNvPr>
          <p:cNvSpPr/>
          <p:nvPr/>
        </p:nvSpPr>
        <p:spPr>
          <a:xfrm>
            <a:off x="199548" y="1079245"/>
            <a:ext cx="1189681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400" b="1" dirty="0">
                <a:solidFill>
                  <a:srgbClr val="0070C0"/>
                </a:solidFill>
              </a:rPr>
              <a:t>PLAN D’ACTION SUITE A CETTE ANALYSE : </a:t>
            </a:r>
          </a:p>
          <a:p>
            <a:endParaRPr lang="fr-FR" altLang="fr-FR" sz="1400" b="1" dirty="0">
              <a:solidFill>
                <a:srgbClr val="0070C0"/>
              </a:solidFill>
            </a:endParaRPr>
          </a:p>
          <a:p>
            <a:endParaRPr lang="fr-FR" altLang="fr-FR" sz="1400" b="1" dirty="0">
              <a:solidFill>
                <a:srgbClr val="0070C0"/>
              </a:solidFill>
            </a:endParaRPr>
          </a:p>
          <a:p>
            <a:r>
              <a:rPr lang="fr-FR" altLang="fr-FR" sz="1600" b="1" dirty="0"/>
              <a:t>Utilisation du même Plan comptable  pour une majorité des structures analysées </a:t>
            </a:r>
          </a:p>
          <a:p>
            <a:endParaRPr lang="fr-FR" altLang="fr-FR" sz="1600" b="1" dirty="0"/>
          </a:p>
          <a:p>
            <a:r>
              <a:rPr lang="fr-FR" altLang="fr-FR" sz="1600" b="1" dirty="0"/>
              <a:t>	</a:t>
            </a:r>
            <a:r>
              <a:rPr lang="fr-FR" altLang="fr-FR" sz="1600" dirty="0"/>
              <a:t>Plan des comptes validés au niveau fédéral</a:t>
            </a:r>
          </a:p>
          <a:p>
            <a:endParaRPr lang="fr-FR" altLang="fr-FR" sz="1600" dirty="0"/>
          </a:p>
          <a:p>
            <a:r>
              <a:rPr lang="fr-FR" altLang="fr-FR" sz="1600" dirty="0"/>
              <a:t>	Plan des comptes validés au niveau Territorial par 3 experts-comptables </a:t>
            </a:r>
          </a:p>
          <a:p>
            <a:endParaRPr lang="fr-FR" altLang="fr-FR" sz="1400" b="1" dirty="0"/>
          </a:p>
          <a:p>
            <a:endParaRPr lang="fr-FR" altLang="fr-FR" sz="1400" b="1" dirty="0">
              <a:solidFill>
                <a:srgbClr val="0070C0"/>
              </a:solidFill>
            </a:endParaRPr>
          </a:p>
          <a:p>
            <a:endParaRPr lang="fr-FR" altLang="fr-FR" sz="1400" b="1" dirty="0">
              <a:solidFill>
                <a:srgbClr val="0070C0"/>
              </a:solidFill>
            </a:endParaRPr>
          </a:p>
          <a:p>
            <a:r>
              <a:rPr lang="fr-FR" altLang="fr-FR" sz="2800" b="1" dirty="0"/>
              <a:t>Objectif  : 2019 même Plan Comptable  sur tout le territoire</a:t>
            </a:r>
          </a:p>
          <a:p>
            <a:endParaRPr lang="fr-FR" altLang="fr-FR" sz="2800" b="1" dirty="0"/>
          </a:p>
          <a:p>
            <a:r>
              <a:rPr lang="fr-FR" altLang="fr-FR" sz="2800" b="1" dirty="0"/>
              <a:t>					+ </a:t>
            </a:r>
          </a:p>
          <a:p>
            <a:endParaRPr lang="fr-FR" altLang="fr-FR" sz="2800" b="1" dirty="0"/>
          </a:p>
          <a:p>
            <a:r>
              <a:rPr lang="fr-FR" altLang="fr-FR" b="1" dirty="0"/>
              <a:t>Création d’un guide d’imputation pour mettre les différentes natures de mouvement dans les mêmes comptes </a:t>
            </a:r>
            <a:r>
              <a:rPr lang="fr-FR" altLang="fr-FR" b="1" dirty="0">
                <a:sym typeface="Wingdings" panose="05000000000000000000" pitchFamily="2" charset="2"/>
              </a:rPr>
              <a:t> aide à la saisie et facilitera les analyses. </a:t>
            </a:r>
            <a:r>
              <a:rPr lang="fr-FR" altLang="fr-FR" b="1" dirty="0"/>
              <a:t> </a:t>
            </a:r>
          </a:p>
          <a:p>
            <a:pPr lvl="1" algn="just"/>
            <a:endParaRPr lang="fr-FR" altLang="fr-FR" sz="1400" dirty="0"/>
          </a:p>
          <a:p>
            <a:pPr lvl="2">
              <a:buFont typeface="Wingdings 2" pitchFamily="18" charset="2"/>
              <a:buNone/>
            </a:pPr>
            <a:r>
              <a:rPr lang="fr-FR" altLang="fr-FR" sz="1400" dirty="0"/>
              <a:t>	 		</a:t>
            </a:r>
            <a:r>
              <a:rPr lang="fr-FR" altLang="fr-FR" sz="1400" dirty="0">
                <a:solidFill>
                  <a:srgbClr val="0070C0"/>
                </a:solidFill>
              </a:rPr>
              <a:t>		</a:t>
            </a:r>
            <a:endParaRPr lang="fr-FR" sz="1400" b="1" u="sng" dirty="0">
              <a:solidFill>
                <a:srgbClr val="00B050"/>
              </a:solidFill>
            </a:endParaRPr>
          </a:p>
          <a:p>
            <a:pPr lvl="2">
              <a:buFont typeface="Wingdings 2" pitchFamily="18" charset="2"/>
              <a:buNone/>
            </a:pPr>
            <a:r>
              <a:rPr lang="fr-FR" altLang="fr-FR" sz="1600" dirty="0"/>
              <a:t>	 		</a:t>
            </a:r>
            <a:r>
              <a:rPr lang="fr-FR" altLang="fr-FR" sz="1600" dirty="0">
                <a:solidFill>
                  <a:srgbClr val="0070C0"/>
                </a:solidFill>
              </a:rPr>
              <a:t>		</a:t>
            </a:r>
            <a:endParaRPr lang="fr-FR" sz="20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38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AB85BCA8-6D4B-474F-85EC-5C0C31D4C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1353" y="1547446"/>
          <a:ext cx="10937631" cy="4510454"/>
        </p:xfrm>
        <a:graphic>
          <a:graphicData uri="http://schemas.openxmlformats.org/drawingml/2006/table">
            <a:tbl>
              <a:tblPr firstRow="1" bandRow="1"/>
              <a:tblGrid>
                <a:gridCol w="5494961">
                  <a:extLst>
                    <a:ext uri="{9D8B030D-6E8A-4147-A177-3AD203B41FA5}">
                      <a16:colId xmlns:a16="http://schemas.microsoft.com/office/drawing/2014/main" xmlns="" val="999506131"/>
                    </a:ext>
                  </a:extLst>
                </a:gridCol>
                <a:gridCol w="5442670">
                  <a:extLst>
                    <a:ext uri="{9D8B030D-6E8A-4147-A177-3AD203B41FA5}">
                      <a16:colId xmlns:a16="http://schemas.microsoft.com/office/drawing/2014/main" xmlns="" val="712666755"/>
                    </a:ext>
                  </a:extLst>
                </a:gridCol>
              </a:tblGrid>
              <a:tr h="619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BEACH HANDBALL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SANDBALL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0822068"/>
                  </a:ext>
                </a:extLst>
              </a:tr>
              <a:tr h="778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Sport-Compétition-Performance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Divertissement-Loisir-Développement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1198633"/>
                  </a:ext>
                </a:extLst>
              </a:tr>
              <a:tr h="38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Virtuosité, compétences, PPF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Accès à la pratique, mixités, licences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001230"/>
                  </a:ext>
                </a:extLst>
              </a:tr>
              <a:tr h="1167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Occupation espaces médiatiques, communication en période « pauvre »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Communication-promotion du Handball directe sur les lieux de vacances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150970"/>
                  </a:ext>
                </a:extLst>
              </a:tr>
              <a:tr h="1167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Participer à la quête de succès Internationaux du Sport et du Hand Français …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Participer à l’expression des « valeurs du Hand » : convivialité, mixité, 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3931821"/>
                  </a:ext>
                </a:extLst>
              </a:tr>
              <a:tr h="38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Internationalisation du handball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679742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4A8CE5D-4987-4249-9C97-5B9F9636E638}"/>
              </a:ext>
            </a:extLst>
          </p:cNvPr>
          <p:cNvSpPr txBox="1"/>
          <p:nvPr/>
        </p:nvSpPr>
        <p:spPr>
          <a:xfrm>
            <a:off x="369276" y="488832"/>
            <a:ext cx="3279228" cy="635524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/>
          </a:bodyPr>
          <a:lstStyle/>
          <a:p>
            <a:pPr algn="l"/>
            <a:r>
              <a:rPr lang="fr-FR" sz="3200" dirty="0">
                <a:solidFill>
                  <a:srgbClr val="0033CC"/>
                </a:solidFill>
              </a:rPr>
              <a:t>Différences Beach handball et Sandball </a:t>
            </a:r>
          </a:p>
        </p:txBody>
      </p:sp>
    </p:spTree>
    <p:extLst>
      <p:ext uri="{BB962C8B-B14F-4D97-AF65-F5344CB8AC3E}">
        <p14:creationId xmlns:p14="http://schemas.microsoft.com/office/powerpoint/2010/main" xmlns="" val="239520229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7050</TotalTime>
  <Words>847</Words>
  <Application>Microsoft Office PowerPoint</Application>
  <PresentationFormat>Personnalisé</PresentationFormat>
  <Paragraphs>301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1_Thème Office</vt:lpstr>
      <vt:lpstr>PACTE DE DEVELOPPEMENT: Rappels du Projet Fédéral 2017-2020 </vt:lpstr>
      <vt:lpstr>Pacte 2018</vt:lpstr>
      <vt:lpstr>Perspectives 2019 :  à partir des outils d’évaluations construits pour 2018  </vt:lpstr>
      <vt:lpstr>Moyens à notre disposition</vt:lpstr>
      <vt:lpstr>MUTUALISATION – « Le meilleur des mondes » </vt:lpstr>
      <vt:lpstr>MUTUALISATION - Avantages et Points de vigilance d’un système de Gestion commun  </vt:lpstr>
      <vt:lpstr>Partage Expérience et évolution de la démarche suite à la Fusion  CONTRÔLE DE GESTION-COMPTABILITE ANALYTIQUE , MUTULALISATION DES PRATIQUES/OUTILS</vt:lpstr>
      <vt:lpstr>CONTRÔLE DE GESTION-COMPTABILITE ANALYTIQUE, MUTULALISATION DES PRATIQUES/OUTILS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Evolution des compétitions de moins de 18 ans  :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DES TERRITOIRES</dc:title>
  <dc:creator>Marie Christine BIOJOUT</dc:creator>
  <cp:lastModifiedBy>Kijevoila</cp:lastModifiedBy>
  <cp:revision>184</cp:revision>
  <cp:lastPrinted>2018-10-12T09:25:36Z</cp:lastPrinted>
  <dcterms:created xsi:type="dcterms:W3CDTF">2018-09-25T21:16:01Z</dcterms:created>
  <dcterms:modified xsi:type="dcterms:W3CDTF">2018-11-29T15:20:06Z</dcterms:modified>
</cp:coreProperties>
</file>